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9" r:id="rId2"/>
    <p:sldId id="313" r:id="rId3"/>
    <p:sldId id="312" r:id="rId4"/>
    <p:sldId id="311" r:id="rId5"/>
    <p:sldId id="310" r:id="rId6"/>
    <p:sldId id="329" r:id="rId7"/>
    <p:sldId id="314" r:id="rId8"/>
    <p:sldId id="315" r:id="rId9"/>
    <p:sldId id="318" r:id="rId10"/>
    <p:sldId id="317" r:id="rId11"/>
    <p:sldId id="316" r:id="rId12"/>
    <p:sldId id="319" r:id="rId13"/>
    <p:sldId id="321" r:id="rId14"/>
    <p:sldId id="323" r:id="rId15"/>
    <p:sldId id="320" r:id="rId16"/>
    <p:sldId id="324" r:id="rId17"/>
    <p:sldId id="326" r:id="rId18"/>
    <p:sldId id="328" r:id="rId19"/>
    <p:sldId id="322" r:id="rId20"/>
    <p:sldId id="309" r:id="rId21"/>
    <p:sldId id="330" r:id="rId22"/>
    <p:sldId id="296" r:id="rId23"/>
  </p:sldIdLst>
  <p:sldSz cx="9144000" cy="5143500" type="screen16x9"/>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4852" autoAdjust="0"/>
  </p:normalViewPr>
  <p:slideViewPr>
    <p:cSldViewPr>
      <p:cViewPr varScale="1">
        <p:scale>
          <a:sx n="94" d="100"/>
          <a:sy n="94" d="100"/>
        </p:scale>
        <p:origin x="504" y="72"/>
      </p:cViewPr>
      <p:guideLst>
        <p:guide orient="horz" pos="1620"/>
        <p:guide pos="2880"/>
      </p:guideLst>
    </p:cSldViewPr>
  </p:slideViewPr>
  <p:notesTextViewPr>
    <p:cViewPr>
      <p:scale>
        <a:sx n="1" d="1"/>
        <a:sy n="1" d="1"/>
      </p:scale>
      <p:origin x="0" y="0"/>
    </p:cViewPr>
  </p:notesTextViewPr>
  <p:sorterViewPr>
    <p:cViewPr>
      <p:scale>
        <a:sx n="100" d="100"/>
        <a:sy n="100" d="100"/>
      </p:scale>
      <p:origin x="0" y="195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665AF87B-1E59-43FE-9D4C-5A83B502C77E}" type="datetimeFigureOut">
              <a:rPr lang="en-US" smtClean="0"/>
              <a:t>10/28/2019</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162FBEA2-4504-465C-B12D-8B709E2A88A9}" type="slidenum">
              <a:rPr lang="en-US" smtClean="0"/>
              <a:t>‹#›</a:t>
            </a:fld>
            <a:endParaRPr lang="en-US"/>
          </a:p>
        </p:txBody>
      </p:sp>
    </p:spTree>
    <p:extLst>
      <p:ext uri="{BB962C8B-B14F-4D97-AF65-F5344CB8AC3E}">
        <p14:creationId xmlns:p14="http://schemas.microsoft.com/office/powerpoint/2010/main" val="1640025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2</a:t>
            </a:fld>
            <a:endParaRPr lang="en-US"/>
          </a:p>
        </p:txBody>
      </p:sp>
    </p:spTree>
    <p:extLst>
      <p:ext uri="{BB962C8B-B14F-4D97-AF65-F5344CB8AC3E}">
        <p14:creationId xmlns:p14="http://schemas.microsoft.com/office/powerpoint/2010/main" val="3060175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2FBEA2-4504-465C-B12D-8B709E2A88A9}" type="slidenum">
              <a:rPr lang="en-US" smtClean="0"/>
              <a:t>3</a:t>
            </a:fld>
            <a:endParaRPr lang="en-US"/>
          </a:p>
        </p:txBody>
      </p:sp>
    </p:spTree>
    <p:extLst>
      <p:ext uri="{BB962C8B-B14F-4D97-AF65-F5344CB8AC3E}">
        <p14:creationId xmlns:p14="http://schemas.microsoft.com/office/powerpoint/2010/main" val="38589712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7335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1"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068535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798448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6682"/>
          <a:stretch/>
        </p:blipFill>
        <p:spPr>
          <a:xfrm>
            <a:off x="1" y="486990"/>
            <a:ext cx="3810000" cy="3965601"/>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0010869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l="3746" r="30362"/>
          <a:stretch/>
        </p:blipFill>
        <p:spPr bwMode="auto">
          <a:xfrm>
            <a:off x="-1" y="0"/>
            <a:ext cx="4110527" cy="445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4572000" y="153521"/>
            <a:ext cx="4267200" cy="10466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7" name="Content Placeholder 5"/>
          <p:cNvSpPr>
            <a:spLocks noGrp="1"/>
          </p:cNvSpPr>
          <p:nvPr>
            <p:ph sz="quarter" idx="4"/>
          </p:nvPr>
        </p:nvSpPr>
        <p:spPr>
          <a:xfrm>
            <a:off x="4572000" y="1352550"/>
            <a:ext cx="4267200" cy="2895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7294175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43350" t="7869"/>
          <a:stretch/>
        </p:blipFill>
        <p:spPr>
          <a:xfrm>
            <a:off x="4972650" y="350377"/>
            <a:ext cx="4171350" cy="410221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381000" y="1101329"/>
            <a:ext cx="4343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81000" y="1581150"/>
            <a:ext cx="4343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70781034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2774" t="4479" r="8935"/>
          <a:stretch/>
        </p:blipFill>
        <p:spPr>
          <a:xfrm>
            <a:off x="4298535" y="0"/>
            <a:ext cx="4845465" cy="4454768"/>
          </a:xfrm>
          <a:prstGeom prst="rect">
            <a:avLst/>
          </a:prstGeom>
        </p:spPr>
      </p:pic>
      <p:sp>
        <p:nvSpPr>
          <p:cNvPr id="9"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878287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31165" t="8586" r="-21"/>
          <a:stretch/>
        </p:blipFill>
        <p:spPr>
          <a:xfrm>
            <a:off x="4213077" y="-1480"/>
            <a:ext cx="4930922" cy="4455698"/>
          </a:xfrm>
          <a:prstGeom prst="rect">
            <a:avLst/>
          </a:prstGeom>
        </p:spPr>
      </p:pic>
      <p:sp>
        <p:nvSpPr>
          <p:cNvPr id="11" name="Title 1"/>
          <p:cNvSpPr>
            <a:spLocks noGrp="1"/>
          </p:cNvSpPr>
          <p:nvPr>
            <p:ph type="title"/>
          </p:nvPr>
        </p:nvSpPr>
        <p:spPr>
          <a:xfrm>
            <a:off x="381000" y="153521"/>
            <a:ext cx="3429000" cy="1275229"/>
          </a:xfrm>
          <a:prstGeom prst="rect">
            <a:avLst/>
          </a:prstGeom>
          <a:noFill/>
        </p:spPr>
        <p:txBody>
          <a:bodyPr>
            <a:noAutofit/>
          </a:bodyPr>
          <a:lstStyle>
            <a:lvl1pPr>
              <a:defRPr sz="3200" b="1">
                <a:solidFill>
                  <a:schemeClr val="tx1"/>
                </a:solidFill>
              </a:defRPr>
            </a:lvl1pPr>
          </a:lstStyle>
          <a:p>
            <a:r>
              <a:rPr lang="en-US" dirty="0" smtClean="0"/>
              <a:t>Click to edit Master title style</a:t>
            </a:r>
            <a:endParaRPr lang="en-US" dirty="0"/>
          </a:p>
        </p:txBody>
      </p:sp>
      <p:sp>
        <p:nvSpPr>
          <p:cNvPr id="10" name="Content Placeholder 5"/>
          <p:cNvSpPr>
            <a:spLocks noGrp="1"/>
          </p:cNvSpPr>
          <p:nvPr>
            <p:ph sz="quarter" idx="4"/>
          </p:nvPr>
        </p:nvSpPr>
        <p:spPr>
          <a:xfrm>
            <a:off x="381000" y="1581150"/>
            <a:ext cx="34290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048489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200151"/>
            <a:ext cx="76200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6692" y="1418317"/>
            <a:ext cx="1508698" cy="3175866"/>
          </a:xfrm>
          <a:prstGeom prst="rect">
            <a:avLst/>
          </a:prstGeom>
        </p:spPr>
      </p:pic>
    </p:spTree>
    <p:extLst>
      <p:ext uri="{BB962C8B-B14F-4D97-AF65-F5344CB8AC3E}">
        <p14:creationId xmlns:p14="http://schemas.microsoft.com/office/powerpoint/2010/main" val="584823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2442715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5" name="Rectangle 4"/>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089501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7899372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2571750"/>
            <a:ext cx="6400800" cy="1314450"/>
          </a:xfrm>
        </p:spPr>
        <p:txBody>
          <a:bodyPr/>
          <a:lstStyle>
            <a:lvl1pPr marL="0" indent="0" algn="ctr">
              <a:buNone/>
              <a:defRPr i="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title"/>
          </p:nvPr>
        </p:nvSpPr>
        <p:spPr>
          <a:xfrm>
            <a:off x="0" y="971550"/>
            <a:ext cx="9144000" cy="1371599"/>
          </a:xfrm>
          <a:prstGeom prst="rect">
            <a:avLst/>
          </a:prstGeom>
          <a:noFill/>
        </p:spPr>
        <p:txBody>
          <a:bodyPr anchor="b"/>
          <a:lstStyle>
            <a:lvl1pPr>
              <a:defRPr>
                <a:solidFill>
                  <a:schemeClr val="tx1"/>
                </a:solidFill>
              </a:defRPr>
            </a:lvl1pPr>
          </a:lstStyle>
          <a:p>
            <a:r>
              <a:rPr lang="en-US" dirty="0" smtClean="0"/>
              <a:t>Click to edit Master title style</a:t>
            </a:r>
            <a:endParaRPr lang="en-US" dirty="0"/>
          </a:p>
        </p:txBody>
      </p:sp>
      <p:pic>
        <p:nvPicPr>
          <p:cNvPr id="9" name="Picture 8"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985344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l="41357" r="17287"/>
          <a:stretch/>
        </p:blipFill>
        <p:spPr>
          <a:xfrm>
            <a:off x="7467600" y="1980164"/>
            <a:ext cx="1699490" cy="2496039"/>
          </a:xfrm>
          <a:prstGeom prst="rect">
            <a:avLst/>
          </a:prstGeom>
        </p:spPr>
      </p:pic>
      <p:pic>
        <p:nvPicPr>
          <p:cNvPr id="6" name="Picture 5"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57843467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62800" y="1979713"/>
            <a:ext cx="2004295" cy="2476834"/>
          </a:xfrm>
          <a:prstGeom prst="rect">
            <a:avLst/>
          </a:prstGeom>
        </p:spPr>
      </p:pic>
      <p:pic>
        <p:nvPicPr>
          <p:cNvPr id="7" name="Picture 6"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6741251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decorative"/>
          <p:cNvPicPr>
            <a:picLocks noChangeAspect="1"/>
          </p:cNvPicPr>
          <p:nvPr userDrawn="1"/>
        </p:nvPicPr>
        <p:blipFill rotWithShape="1">
          <a:blip r:embed="rId3" cstate="email">
            <a:extLst>
              <a:ext uri="{28A0092B-C50C-407E-A947-70E740481C1C}">
                <a14:useLocalDpi xmlns:a14="http://schemas.microsoft.com/office/drawing/2010/main" val="0"/>
              </a:ext>
            </a:extLst>
          </a:blip>
          <a:srcRect r="8776"/>
          <a:stretch/>
        </p:blipFill>
        <p:spPr>
          <a:xfrm>
            <a:off x="6798171" y="2038349"/>
            <a:ext cx="2345829" cy="2418197"/>
          </a:xfrm>
          <a:prstGeom prst="rect">
            <a:avLst/>
          </a:prstGeom>
        </p:spPr>
      </p:pic>
      <p:pic>
        <p:nvPicPr>
          <p:cNvPr id="9" name="Picture 8"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28249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decorative"/>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67497" y="1418317"/>
            <a:ext cx="1508698" cy="3175866"/>
          </a:xfrm>
          <a:prstGeom prst="rect">
            <a:avLst/>
          </a:prstGeom>
        </p:spPr>
      </p:pic>
      <p:pic>
        <p:nvPicPr>
          <p:cNvPr id="12" name="Picture 11" title="Virginia Department of Education logo"/>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26560806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1489"/>
          <a:stretch/>
        </p:blipFill>
        <p:spPr>
          <a:xfrm>
            <a:off x="-1" y="-115455"/>
            <a:ext cx="9167091" cy="4572000"/>
          </a:xfrm>
          <a:prstGeom prst="rect">
            <a:avLst/>
          </a:prstGeom>
        </p:spPr>
      </p:pic>
      <p:sp>
        <p:nvSpPr>
          <p:cNvPr id="9" name="Rectangle 8"/>
          <p:cNvSpPr/>
          <p:nvPr userDrawn="1"/>
        </p:nvSpPr>
        <p:spPr>
          <a:xfrm>
            <a:off x="384849"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10" name="Rectangle 9"/>
          <p:cNvSpPr/>
          <p:nvPr userDrawn="1"/>
        </p:nvSpPr>
        <p:spPr>
          <a:xfrm>
            <a:off x="4693614" y="1047750"/>
            <a:ext cx="4033212" cy="3330863"/>
          </a:xfrm>
          <a:prstGeom prst="rect">
            <a:avLst/>
          </a:prstGeom>
          <a:solidFill>
            <a:schemeClr val="bg1"/>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2" name="Title 1"/>
          <p:cNvSpPr>
            <a:spLocks noGrp="1"/>
          </p:cNvSpPr>
          <p:nvPr>
            <p:ph type="title"/>
          </p:nvPr>
        </p:nvSpPr>
        <p:spPr>
          <a:xfrm>
            <a:off x="0" y="1121"/>
            <a:ext cx="9144000" cy="857250"/>
          </a:xfrm>
          <a:prstGeom prst="rect">
            <a:avLst/>
          </a:prstGeom>
          <a:noFill/>
        </p:spPr>
        <p:txBody>
          <a:bodyPr/>
          <a:lstStyle>
            <a:lvl1pPr>
              <a:defRPr>
                <a:solidFill>
                  <a:schemeClr val="bg1"/>
                </a:solidFill>
              </a:defRPr>
            </a:lvl1pPr>
          </a:lstStyle>
          <a:p>
            <a:r>
              <a:rPr lang="en-US" dirty="0" smtClean="0"/>
              <a:t>Click to edit Master title style</a:t>
            </a:r>
            <a:endParaRPr lang="en-US" dirty="0"/>
          </a:p>
        </p:txBody>
      </p:sp>
      <p:sp>
        <p:nvSpPr>
          <p:cNvPr id="6" name="Content Placeholder 2"/>
          <p:cNvSpPr>
            <a:spLocks noGrp="1"/>
          </p:cNvSpPr>
          <p:nvPr>
            <p:ph sz="half" idx="1"/>
          </p:nvPr>
        </p:nvSpPr>
        <p:spPr>
          <a:xfrm>
            <a:off x="457200" y="1200151"/>
            <a:ext cx="38862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3"/>
          <p:cNvSpPr>
            <a:spLocks noGrp="1"/>
          </p:cNvSpPr>
          <p:nvPr>
            <p:ph sz="half" idx="2"/>
          </p:nvPr>
        </p:nvSpPr>
        <p:spPr>
          <a:xfrm>
            <a:off x="4800600" y="1200151"/>
            <a:ext cx="3810000" cy="3047999"/>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1" name="Picture 10"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111884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00151"/>
            <a:ext cx="4038600" cy="31241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92288782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a:prstGeom prst="rect">
            <a:avLst/>
          </a:prstGeo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31156"/>
            <a:ext cx="4041775"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6014055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normAutofit/>
          </a:bodyPr>
          <a:lstStyle>
            <a:lvl1pPr algn="l">
              <a:defRPr sz="2400"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457201" y="1076326"/>
            <a:ext cx="3008313" cy="32406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2"/>
          <p:cNvSpPr>
            <a:spLocks noGrp="1"/>
          </p:cNvSpPr>
          <p:nvPr>
            <p:ph idx="1"/>
          </p:nvPr>
        </p:nvSpPr>
        <p:spPr>
          <a:xfrm>
            <a:off x="3575050" y="204789"/>
            <a:ext cx="5111750" cy="40433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7583185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723900"/>
          </a:xfrm>
          <a:prstGeom prst="rect">
            <a:avLst/>
          </a:prstGeom>
        </p:spPr>
        <p:txBody>
          <a:bodyPr anchor="b">
            <a:noAutofit/>
          </a:bodyPr>
          <a:lstStyle>
            <a:lvl1pPr algn="l">
              <a:defRPr sz="32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10" name="Picture 9"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1460221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9"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599885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t="21780" b="14951"/>
          <a:stretch/>
        </p:blipFill>
        <p:spPr>
          <a:xfrm>
            <a:off x="0" y="776037"/>
            <a:ext cx="9144000" cy="3668501"/>
          </a:xfrm>
          <a:prstGeom prst="rect">
            <a:avLst/>
          </a:prstGeom>
        </p:spPr>
      </p:pic>
      <p:pic>
        <p:nvPicPr>
          <p:cNvPr id="9" name="Picture 8"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14"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858371"/>
            <a:ext cx="9144000" cy="494179"/>
          </a:xfrm>
          <a:solidFill>
            <a:srgbClr val="000000">
              <a:alpha val="49020"/>
            </a:srgbClr>
          </a:solidFill>
        </p:spPr>
        <p:txBody>
          <a:bodyPr>
            <a:normAutofit/>
          </a:bodyPr>
          <a:lstStyle>
            <a:lvl1pPr marL="0" indent="0" algn="ctr">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443095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5" name="Picture 4"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l="2323" t="39515" r="16456" b="-1"/>
          <a:stretch/>
        </p:blipFill>
        <p:spPr>
          <a:xfrm>
            <a:off x="0" y="0"/>
            <a:ext cx="9144000" cy="4456060"/>
          </a:xfrm>
          <a:prstGeom prst="rect">
            <a:avLst/>
          </a:prstGeom>
        </p:spPr>
      </p:pic>
      <p:sp>
        <p:nvSpPr>
          <p:cNvPr id="6" name="Rectangle 5"/>
          <p:cNvSpPr/>
          <p:nvPr userDrawn="1"/>
        </p:nvSpPr>
        <p:spPr>
          <a:xfrm>
            <a:off x="0" y="2"/>
            <a:ext cx="9144001" cy="4458884"/>
          </a:xfrm>
          <a:prstGeom prst="rect">
            <a:avLst/>
          </a:prstGeom>
          <a:solidFill>
            <a:schemeClr val="bg1">
              <a:alpha val="77000"/>
            </a:schemeClr>
          </a:solidFill>
          <a:ln>
            <a:noFill/>
          </a:ln>
          <a:effectLst>
            <a:outerShdw blurRad="50800" dist="38100" dir="9000000" algn="tl"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lIns="274320" tIns="91440" rIns="274320" rtlCol="0" anchor="t" anchorCtr="0"/>
          <a:lstStyle/>
          <a:p>
            <a:pPr algn="l"/>
            <a:r>
              <a:rPr lang="en-US" sz="1400" dirty="0" smtClean="0">
                <a:solidFill>
                  <a:schemeClr val="tx1"/>
                </a:solidFill>
              </a:rPr>
              <a:t/>
            </a:r>
            <a:br>
              <a:rPr lang="en-US" sz="1400" dirty="0" smtClean="0">
                <a:solidFill>
                  <a:schemeClr val="tx1"/>
                </a:solidFill>
              </a:rPr>
            </a:br>
            <a:endParaRPr lang="en-US" sz="1400" dirty="0">
              <a:solidFill>
                <a:schemeClr val="tx1"/>
              </a:solidFill>
            </a:endParaRPr>
          </a:p>
        </p:txBody>
      </p:sp>
      <p:sp>
        <p:nvSpPr>
          <p:cNvPr id="8"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75154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3" title="Virginia Department of Education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
        <p:nvSpPr>
          <p:cNvPr id="5"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990176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hood11.png"/>
          <p:cNvPicPr>
            <a:picLocks noChangeAspect="1"/>
          </p:cNvPicPr>
          <p:nvPr userDrawn="1"/>
        </p:nvPicPr>
        <p:blipFill rotWithShape="1">
          <a:blip r:embed="rId2" cstate="email">
            <a:extLst>
              <a:ext uri="{28A0092B-C50C-407E-A947-70E740481C1C}">
                <a14:useLocalDpi xmlns:a14="http://schemas.microsoft.com/office/drawing/2010/main" val="0"/>
              </a:ext>
            </a:extLst>
          </a:blip>
          <a:srcRect r="19632"/>
          <a:stretch/>
        </p:blipFill>
        <p:spPr>
          <a:xfrm>
            <a:off x="6461189" y="2368846"/>
            <a:ext cx="2682811" cy="2107358"/>
          </a:xfrm>
          <a:prstGeom prst="rect">
            <a:avLst/>
          </a:prstGeom>
        </p:spPr>
      </p:pic>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41630905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3"/>
          </p:nvPr>
        </p:nvSpPr>
        <p:spPr>
          <a:xfrm>
            <a:off x="4114800" y="1101329"/>
            <a:ext cx="4724400" cy="4237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114800" y="1581150"/>
            <a:ext cx="4724400" cy="26169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2363843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Picture 3" title="decorative"/>
          <p:cNvPicPr>
            <a:picLocks noChangeAspect="1"/>
          </p:cNvPicPr>
          <p:nvPr userDrawn="1"/>
        </p:nvPicPr>
        <p:blipFill rotWithShape="1">
          <a:blip r:embed="rId2" cstate="email">
            <a:extLst>
              <a:ext uri="{28A0092B-C50C-407E-A947-70E740481C1C}">
                <a14:useLocalDpi xmlns:a14="http://schemas.microsoft.com/office/drawing/2010/main" val="0"/>
              </a:ext>
            </a:extLst>
          </a:blip>
          <a:srcRect r="30665"/>
          <a:stretch/>
        </p:blipFill>
        <p:spPr>
          <a:xfrm>
            <a:off x="1" y="819150"/>
            <a:ext cx="3837061" cy="3633963"/>
          </a:xfrm>
          <a:prstGeom prst="rect">
            <a:avLst/>
          </a:prstGeom>
        </p:spPr>
      </p:pic>
      <p:sp>
        <p:nvSpPr>
          <p:cNvPr id="2" name="Title 1"/>
          <p:cNvSpPr>
            <a:spLocks noGrp="1"/>
          </p:cNvSpPr>
          <p:nvPr>
            <p:ph type="title"/>
          </p:nvPr>
        </p:nvSpPr>
        <p:spPr>
          <a:xfrm>
            <a:off x="0" y="1121"/>
            <a:ext cx="9144000" cy="857250"/>
          </a:xfrm>
          <a:prstGeom prst="rect">
            <a:avLst/>
          </a:prstGeom>
          <a:solidFill>
            <a:schemeClr val="tx1"/>
          </a:solidFill>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114800" y="1200151"/>
            <a:ext cx="4724400" cy="31241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title="Virginia Department of Education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562773" y="3826777"/>
            <a:ext cx="1517012" cy="654875"/>
          </a:xfrm>
          <a:prstGeom prst="rect">
            <a:avLst/>
          </a:prstGeom>
        </p:spPr>
      </p:pic>
    </p:spTree>
    <p:extLst>
      <p:ext uri="{BB962C8B-B14F-4D97-AF65-F5344CB8AC3E}">
        <p14:creationId xmlns:p14="http://schemas.microsoft.com/office/powerpoint/2010/main" val="31693462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1"/>
            <a:ext cx="8229600" cy="312419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1" y="4462415"/>
            <a:ext cx="9151305" cy="6858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title="Virginia is for Learners logo"/>
          <p:cNvPicPr>
            <a:picLocks noChangeAspect="1"/>
          </p:cNvPicPr>
          <p:nvPr userDrawn="1"/>
        </p:nvPicPr>
        <p:blipFill>
          <a:blip r:embed="rId30" cstate="email">
            <a:extLst>
              <a:ext uri="{28A0092B-C50C-407E-A947-70E740481C1C}">
                <a14:useLocalDpi xmlns:a14="http://schemas.microsoft.com/office/drawing/2010/main" val="0"/>
              </a:ext>
            </a:extLst>
          </a:blip>
          <a:stretch>
            <a:fillRect/>
          </a:stretch>
        </p:blipFill>
        <p:spPr>
          <a:xfrm>
            <a:off x="7619060" y="4495086"/>
            <a:ext cx="1320709" cy="611267"/>
          </a:xfrm>
          <a:prstGeom prst="rect">
            <a:avLst/>
          </a:prstGeom>
        </p:spPr>
      </p:pic>
      <p:cxnSp>
        <p:nvCxnSpPr>
          <p:cNvPr id="9" name="Straight Connector 8"/>
          <p:cNvCxnSpPr/>
          <p:nvPr userDrawn="1"/>
        </p:nvCxnSpPr>
        <p:spPr>
          <a:xfrm>
            <a:off x="0" y="4462415"/>
            <a:ext cx="9144000" cy="0"/>
          </a:xfrm>
          <a:prstGeom prst="line">
            <a:avLst/>
          </a:prstGeom>
          <a:ln>
            <a:solidFill>
              <a:srgbClr val="E20D38"/>
            </a:solidFill>
          </a:ln>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65902" y="4667996"/>
            <a:ext cx="2133600" cy="274637"/>
          </a:xfrm>
          <a:prstGeom prst="rect">
            <a:avLst/>
          </a:prstGeom>
          <a:noFill/>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4A3BA662-FE18-4FD4-9A53-B2CA0A2E752A}" type="slidenum">
              <a:rPr lang="en-US" sz="2000" smtClean="0">
                <a:solidFill>
                  <a:schemeClr val="bg1"/>
                </a:solidFill>
              </a:rPr>
              <a:pPr algn="l"/>
              <a:t>‹#›</a:t>
            </a:fld>
            <a:endParaRPr lang="en-US" sz="2000" dirty="0">
              <a:solidFill>
                <a:schemeClr val="bg1"/>
              </a:solidFill>
            </a:endParaRPr>
          </a:p>
        </p:txBody>
      </p:sp>
    </p:spTree>
    <p:extLst>
      <p:ext uri="{BB962C8B-B14F-4D97-AF65-F5344CB8AC3E}">
        <p14:creationId xmlns:p14="http://schemas.microsoft.com/office/powerpoint/2010/main" val="56815336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80" r:id="rId3"/>
    <p:sldLayoutId id="2147483660" r:id="rId4"/>
    <p:sldLayoutId id="2147483681" r:id="rId5"/>
    <p:sldLayoutId id="2147483684" r:id="rId6"/>
    <p:sldLayoutId id="2147483690" r:id="rId7"/>
    <p:sldLayoutId id="2147483663" r:id="rId8"/>
    <p:sldLayoutId id="2147483664" r:id="rId9"/>
    <p:sldLayoutId id="2147483668" r:id="rId10"/>
    <p:sldLayoutId id="2147483669" r:id="rId11"/>
    <p:sldLayoutId id="2147483671" r:id="rId12"/>
    <p:sldLayoutId id="2147483662" r:id="rId13"/>
    <p:sldLayoutId id="2147483672" r:id="rId14"/>
    <p:sldLayoutId id="2147483665" r:id="rId15"/>
    <p:sldLayoutId id="2147483693" r:id="rId16"/>
    <p:sldLayoutId id="2147483650" r:id="rId17"/>
    <p:sldLayoutId id="2147483666" r:id="rId18"/>
    <p:sldLayoutId id="2147483694" r:id="rId19"/>
    <p:sldLayoutId id="2147483673" r:id="rId20"/>
    <p:sldLayoutId id="2147483674" r:id="rId21"/>
    <p:sldLayoutId id="2147483675" r:id="rId22"/>
    <p:sldLayoutId id="2147483686" r:id="rId23"/>
    <p:sldLayoutId id="2147483687" r:id="rId24"/>
    <p:sldLayoutId id="2147483652" r:id="rId25"/>
    <p:sldLayoutId id="2147483653" r:id="rId26"/>
    <p:sldLayoutId id="2147483656" r:id="rId27"/>
    <p:sldLayoutId id="2147483657" r:id="rId2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mailto:Michael.Courtney@doe.virginia.gov" TargetMode="External"/><Relationship Id="rId2" Type="http://schemas.openxmlformats.org/officeDocument/2006/relationships/hyperlink" Target="mailto:Marsha.Granderson@doe.virginia.gov" TargetMode="External"/><Relationship Id="rId1" Type="http://schemas.openxmlformats.org/officeDocument/2006/relationships/slideLayout" Target="../slideLayouts/slideLayout9.xml"/><Relationship Id="rId4" Type="http://schemas.openxmlformats.org/officeDocument/2006/relationships/hyperlink" Target="mailto:Anthony.Tyler@doe.virginia.go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2875430"/>
          </a:xfrm>
        </p:spPr>
        <p:txBody>
          <a:bodyPr/>
          <a:lstStyle/>
          <a:p>
            <a:r>
              <a:rPr lang="en-US" sz="5400" dirty="0" smtClean="0"/>
              <a:t/>
            </a:r>
            <a:br>
              <a:rPr lang="en-US" sz="5400" dirty="0" smtClean="0"/>
            </a:br>
            <a:r>
              <a:rPr lang="en-US" sz="5400" dirty="0" smtClean="0"/>
              <a:t>Preparing for Title IV, Part A, Monitoring Pilot </a:t>
            </a:r>
            <a:endParaRPr lang="en-US" sz="5400" dirty="0"/>
          </a:p>
        </p:txBody>
      </p:sp>
      <p:sp>
        <p:nvSpPr>
          <p:cNvPr id="3" name="Content Placeholder 2"/>
          <p:cNvSpPr>
            <a:spLocks noGrp="1"/>
          </p:cNvSpPr>
          <p:nvPr>
            <p:ph idx="1"/>
          </p:nvPr>
        </p:nvSpPr>
        <p:spPr>
          <a:xfrm>
            <a:off x="457200" y="3028950"/>
            <a:ext cx="8229600" cy="1295400"/>
          </a:xfrm>
        </p:spPr>
        <p:txBody>
          <a:bodyPr>
            <a:normAutofit fontScale="70000" lnSpcReduction="20000"/>
          </a:bodyPr>
          <a:lstStyle/>
          <a:p>
            <a:pPr marL="0" indent="0" algn="ctr" fontAlgn="base">
              <a:spcBef>
                <a:spcPct val="0"/>
              </a:spcBef>
              <a:spcAft>
                <a:spcPct val="0"/>
              </a:spcAft>
              <a:buNone/>
            </a:pPr>
            <a:r>
              <a:rPr lang="en-US" altLang="en-US" sz="4200" dirty="0" smtClean="0">
                <a:ea typeface="ＭＳ Ｐゴシック" pitchFamily="34" charset="-128"/>
                <a:cs typeface="Arial" charset="0"/>
              </a:rPr>
              <a:t>Virginia Department of Education </a:t>
            </a:r>
          </a:p>
          <a:p>
            <a:pPr marL="0" indent="0" algn="ctr" fontAlgn="base">
              <a:spcBef>
                <a:spcPct val="0"/>
              </a:spcBef>
              <a:spcAft>
                <a:spcPct val="0"/>
              </a:spcAft>
              <a:buNone/>
            </a:pPr>
            <a:r>
              <a:rPr lang="en-US" altLang="en-US" sz="4200" dirty="0" smtClean="0">
                <a:ea typeface="ＭＳ Ｐゴシック" pitchFamily="34" charset="-128"/>
                <a:cs typeface="Arial" charset="0"/>
              </a:rPr>
              <a:t>Office of ESEA Programs</a:t>
            </a:r>
          </a:p>
          <a:p>
            <a:pPr marL="0" indent="0" algn="ctr">
              <a:buNone/>
            </a:pPr>
            <a:r>
              <a:rPr lang="en-US" sz="4200" dirty="0" smtClean="0">
                <a:ea typeface="Verdana" panose="020B0604030504040204" pitchFamily="34" charset="0"/>
                <a:cs typeface="Verdana" panose="020B0604030504040204" pitchFamily="34" charset="0"/>
              </a:rPr>
              <a:t>October 23, 2019</a:t>
            </a:r>
          </a:p>
          <a:p>
            <a:endParaRPr lang="en-US" dirty="0"/>
          </a:p>
        </p:txBody>
      </p:sp>
    </p:spTree>
    <p:extLst>
      <p:ext uri="{BB962C8B-B14F-4D97-AF65-F5344CB8AC3E}">
        <p14:creationId xmlns:p14="http://schemas.microsoft.com/office/powerpoint/2010/main" val="13456860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Program Monitoring and Evaluation</a:t>
            </a:r>
          </a:p>
        </p:txBody>
      </p:sp>
      <p:sp>
        <p:nvSpPr>
          <p:cNvPr id="3" name="Content Placeholder 2"/>
          <p:cNvSpPr>
            <a:spLocks noGrp="1"/>
          </p:cNvSpPr>
          <p:nvPr>
            <p:ph idx="1"/>
          </p:nvPr>
        </p:nvSpPr>
        <p:spPr/>
        <p:txBody>
          <a:bodyPr/>
          <a:lstStyle/>
          <a:p>
            <a:r>
              <a:rPr lang="en-US" dirty="0"/>
              <a:t>3.1: The SEA conducts monitoring to evaluate the degree to which progress has been made toward meeting Measurable Objectives included in the LEA application. </a:t>
            </a:r>
          </a:p>
          <a:p>
            <a:endParaRPr lang="en-US" dirty="0"/>
          </a:p>
        </p:txBody>
      </p:sp>
    </p:spTree>
    <p:extLst>
      <p:ext uri="{BB962C8B-B14F-4D97-AF65-F5344CB8AC3E}">
        <p14:creationId xmlns:p14="http://schemas.microsoft.com/office/powerpoint/2010/main" val="1729365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Guiding </a:t>
            </a:r>
            <a:r>
              <a:rPr lang="en-US" b="1" dirty="0" smtClean="0"/>
              <a:t>Question – 3.1</a:t>
            </a:r>
            <a:r>
              <a:rPr lang="en-US" b="1" dirty="0"/>
              <a:t/>
            </a:r>
            <a:br>
              <a:rPr lang="en-US" b="1" dirty="0"/>
            </a:br>
            <a:endParaRPr lang="en-US" dirty="0"/>
          </a:p>
        </p:txBody>
      </p:sp>
      <p:sp>
        <p:nvSpPr>
          <p:cNvPr id="3" name="Content Placeholder 2"/>
          <p:cNvSpPr>
            <a:spLocks noGrp="1"/>
          </p:cNvSpPr>
          <p:nvPr>
            <p:ph idx="1"/>
          </p:nvPr>
        </p:nvSpPr>
        <p:spPr/>
        <p:txBody>
          <a:bodyPr/>
          <a:lstStyle/>
          <a:p>
            <a:r>
              <a:rPr lang="en-US" dirty="0"/>
              <a:t>3.1a What evidence can be provided to show progress toward achieving measurable objectives?</a:t>
            </a:r>
          </a:p>
          <a:p>
            <a:r>
              <a:rPr lang="en-US" dirty="0"/>
              <a:t>3.1b What evidence can be provided to show the activities funded with Title IV, Part A, grant funds are effective?</a:t>
            </a:r>
          </a:p>
          <a:p>
            <a:endParaRPr lang="en-US" dirty="0"/>
          </a:p>
        </p:txBody>
      </p:sp>
    </p:spTree>
    <p:extLst>
      <p:ext uri="{BB962C8B-B14F-4D97-AF65-F5344CB8AC3E}">
        <p14:creationId xmlns:p14="http://schemas.microsoft.com/office/powerpoint/2010/main" val="1133259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Fiscal Requirements</a:t>
            </a:r>
            <a:br>
              <a:rPr lang="en-US" b="1" dirty="0"/>
            </a:br>
            <a:endParaRPr lang="en-US" dirty="0"/>
          </a:p>
        </p:txBody>
      </p:sp>
      <p:sp>
        <p:nvSpPr>
          <p:cNvPr id="3" name="Content Placeholder 2"/>
          <p:cNvSpPr>
            <a:spLocks noGrp="1"/>
          </p:cNvSpPr>
          <p:nvPr>
            <p:ph idx="1"/>
          </p:nvPr>
        </p:nvSpPr>
        <p:spPr/>
        <p:txBody>
          <a:bodyPr/>
          <a:lstStyle/>
          <a:p>
            <a:r>
              <a:rPr lang="en-US" dirty="0"/>
              <a:t>4.1: The SEA ensures that the LEA complies with the procedures for proper distribution of funds.</a:t>
            </a:r>
          </a:p>
        </p:txBody>
      </p:sp>
    </p:spTree>
    <p:extLst>
      <p:ext uri="{BB962C8B-B14F-4D97-AF65-F5344CB8AC3E}">
        <p14:creationId xmlns:p14="http://schemas.microsoft.com/office/powerpoint/2010/main" val="32467137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Guiding </a:t>
            </a:r>
            <a:r>
              <a:rPr lang="en-US" b="1" dirty="0" smtClean="0"/>
              <a:t>Questions - 4.1</a:t>
            </a:r>
            <a:r>
              <a:rPr lang="en-US" b="1" dirty="0"/>
              <a:t/>
            </a:r>
            <a:br>
              <a:rPr lang="en-US" b="1" dirty="0"/>
            </a:br>
            <a:r>
              <a:rPr lang="en-US" b="1" dirty="0" smtClean="0"/>
              <a:t> </a:t>
            </a:r>
            <a:endParaRPr lang="en-US" dirty="0"/>
          </a:p>
        </p:txBody>
      </p:sp>
      <p:sp>
        <p:nvSpPr>
          <p:cNvPr id="3" name="Content Placeholder 2"/>
          <p:cNvSpPr>
            <a:spLocks noGrp="1"/>
          </p:cNvSpPr>
          <p:nvPr>
            <p:ph idx="1"/>
          </p:nvPr>
        </p:nvSpPr>
        <p:spPr/>
        <p:txBody>
          <a:bodyPr>
            <a:normAutofit fontScale="62500" lnSpcReduction="20000"/>
          </a:bodyPr>
          <a:lstStyle/>
          <a:p>
            <a:r>
              <a:rPr lang="en-US" dirty="0"/>
              <a:t>4.1a Does the school division: 1) ensure that funds expended correlate with activities outlined in the approved funding application; and 2) draw down funds in a timely manner</a:t>
            </a:r>
            <a:r>
              <a:rPr lang="en-US" dirty="0" smtClean="0"/>
              <a:t>?</a:t>
            </a:r>
          </a:p>
          <a:p>
            <a:r>
              <a:rPr lang="en-US" dirty="0"/>
              <a:t>4.1b If the division received an allocation of $30,000 or more, have funds been expended according to the requirement to spend at least 20% in well-rounded educational opportunities, at least 20% in safe &amp; healthy students, and a portion in the effective use of technology</a:t>
            </a:r>
            <a:r>
              <a:rPr lang="en-US" b="1" dirty="0" smtClean="0"/>
              <a:t>?</a:t>
            </a:r>
          </a:p>
          <a:p>
            <a:r>
              <a:rPr lang="en-US" dirty="0" smtClean="0"/>
              <a:t>4.1c </a:t>
            </a:r>
            <a:r>
              <a:rPr lang="en-US" dirty="0"/>
              <a:t>If the division allocated funds to the effective use of technology category, did the division use no more than 15% of these funds to purchase technology equipment, devices, and/or software?</a:t>
            </a:r>
          </a:p>
          <a:p>
            <a:endParaRPr lang="en-US" dirty="0"/>
          </a:p>
          <a:p>
            <a:endParaRPr lang="en-US" dirty="0"/>
          </a:p>
          <a:p>
            <a:endParaRPr lang="en-US" dirty="0"/>
          </a:p>
        </p:txBody>
      </p:sp>
    </p:spTree>
    <p:extLst>
      <p:ext uri="{BB962C8B-B14F-4D97-AF65-F5344CB8AC3E}">
        <p14:creationId xmlns:p14="http://schemas.microsoft.com/office/powerpoint/2010/main" val="2557555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Equitable Services</a:t>
            </a:r>
            <a:br>
              <a:rPr lang="en-US" b="1" dirty="0"/>
            </a:br>
            <a:endParaRPr lang="en-US" dirty="0"/>
          </a:p>
        </p:txBody>
      </p:sp>
      <p:sp>
        <p:nvSpPr>
          <p:cNvPr id="3" name="Content Placeholder 2"/>
          <p:cNvSpPr>
            <a:spLocks noGrp="1"/>
          </p:cNvSpPr>
          <p:nvPr>
            <p:ph idx="1"/>
          </p:nvPr>
        </p:nvSpPr>
        <p:spPr/>
        <p:txBody>
          <a:bodyPr/>
          <a:lstStyle/>
          <a:p>
            <a:r>
              <a:rPr lang="en-US" dirty="0"/>
              <a:t>5.1: The SEA ensures that the LEA complies with requirements with regard to services to eligible private school. </a:t>
            </a:r>
          </a:p>
          <a:p>
            <a:endParaRPr lang="en-US" dirty="0"/>
          </a:p>
        </p:txBody>
      </p:sp>
    </p:spTree>
    <p:extLst>
      <p:ext uri="{BB962C8B-B14F-4D97-AF65-F5344CB8AC3E}">
        <p14:creationId xmlns:p14="http://schemas.microsoft.com/office/powerpoint/2010/main" val="24287815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Guiding </a:t>
            </a:r>
            <a:r>
              <a:rPr lang="en-US" b="1" dirty="0" smtClean="0"/>
              <a:t>Questions – 5.1</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5.1a Did the division conduct meaningful consultation with eligible private schools</a:t>
            </a:r>
            <a:r>
              <a:rPr lang="en-US" dirty="0" smtClean="0"/>
              <a:t>?</a:t>
            </a:r>
          </a:p>
          <a:p>
            <a:endParaRPr lang="en-US" dirty="0"/>
          </a:p>
          <a:p>
            <a:r>
              <a:rPr lang="en-US" dirty="0"/>
              <a:t>5.1b Has the division established an agreement of services with private school officials on how services will be provided</a:t>
            </a:r>
            <a:r>
              <a:rPr lang="en-US" dirty="0" smtClean="0"/>
              <a:t>?</a:t>
            </a:r>
          </a:p>
          <a:p>
            <a:endParaRPr lang="en-US" dirty="0"/>
          </a:p>
          <a:p>
            <a:r>
              <a:rPr lang="en-US" dirty="0"/>
              <a:t>5.1c Has the division ensured that participating private schools have expended the proportionate share of funds as agreed?</a:t>
            </a:r>
          </a:p>
          <a:p>
            <a:endParaRPr lang="en-US" dirty="0"/>
          </a:p>
          <a:p>
            <a:endParaRPr lang="en-US" dirty="0"/>
          </a:p>
        </p:txBody>
      </p:sp>
    </p:spTree>
    <p:extLst>
      <p:ext uri="{BB962C8B-B14F-4D97-AF65-F5344CB8AC3E}">
        <p14:creationId xmlns:p14="http://schemas.microsoft.com/office/powerpoint/2010/main" val="3019319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LEA Feedback</a:t>
            </a:r>
            <a:br>
              <a:rPr lang="en-US" b="1" dirty="0"/>
            </a:br>
            <a:endParaRPr lang="en-US" dirty="0"/>
          </a:p>
        </p:txBody>
      </p:sp>
      <p:sp>
        <p:nvSpPr>
          <p:cNvPr id="3" name="Content Placeholder 2"/>
          <p:cNvSpPr>
            <a:spLocks noGrp="1"/>
          </p:cNvSpPr>
          <p:nvPr>
            <p:ph idx="1"/>
          </p:nvPr>
        </p:nvSpPr>
        <p:spPr/>
        <p:txBody>
          <a:bodyPr/>
          <a:lstStyle/>
          <a:p>
            <a:r>
              <a:rPr lang="en-US" dirty="0"/>
              <a:t>6.1: The SEA provides technical assistance to the LEA</a:t>
            </a:r>
            <a:r>
              <a:rPr lang="en-US" dirty="0" smtClean="0"/>
              <a:t>.</a:t>
            </a:r>
          </a:p>
          <a:p>
            <a:endParaRPr lang="en-US" b="1" dirty="0"/>
          </a:p>
        </p:txBody>
      </p:sp>
    </p:spTree>
    <p:extLst>
      <p:ext uri="{BB962C8B-B14F-4D97-AF65-F5344CB8AC3E}">
        <p14:creationId xmlns:p14="http://schemas.microsoft.com/office/powerpoint/2010/main" val="38553739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Guiding Question</a:t>
            </a:r>
          </a:p>
        </p:txBody>
      </p:sp>
      <p:sp>
        <p:nvSpPr>
          <p:cNvPr id="3" name="Content Placeholder 2"/>
          <p:cNvSpPr>
            <a:spLocks noGrp="1"/>
          </p:cNvSpPr>
          <p:nvPr>
            <p:ph idx="1"/>
          </p:nvPr>
        </p:nvSpPr>
        <p:spPr/>
        <p:txBody>
          <a:bodyPr/>
          <a:lstStyle/>
          <a:p>
            <a:r>
              <a:rPr lang="en-US" dirty="0"/>
              <a:t>6.1a What questions does the division have about the program? Are </a:t>
            </a:r>
            <a:r>
              <a:rPr lang="en-US" dirty="0" smtClean="0"/>
              <a:t>there </a:t>
            </a:r>
            <a:r>
              <a:rPr lang="en-US" dirty="0"/>
              <a:t>specific professional development or technical assistance requests?</a:t>
            </a:r>
          </a:p>
          <a:p>
            <a:endParaRPr lang="en-US" dirty="0"/>
          </a:p>
        </p:txBody>
      </p:sp>
    </p:spTree>
    <p:extLst>
      <p:ext uri="{BB962C8B-B14F-4D97-AF65-F5344CB8AC3E}">
        <p14:creationId xmlns:p14="http://schemas.microsoft.com/office/powerpoint/2010/main" val="42494568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of File Folders</a:t>
            </a:r>
          </a:p>
        </p:txBody>
      </p:sp>
      <p:sp>
        <p:nvSpPr>
          <p:cNvPr id="3" name="Content Placeholder 2"/>
          <p:cNvSpPr>
            <a:spLocks noGrp="1"/>
          </p:cNvSpPr>
          <p:nvPr>
            <p:ph idx="1"/>
          </p:nvPr>
        </p:nvSpPr>
        <p:spPr>
          <a:xfrm>
            <a:off x="4343400" y="1200151"/>
            <a:ext cx="4343400" cy="3124199"/>
          </a:xfrm>
        </p:spPr>
        <p:txBody>
          <a:bodyPr>
            <a:normAutofit/>
          </a:bodyPr>
          <a:lstStyle/>
          <a:p>
            <a:r>
              <a:rPr lang="en-US" dirty="0" smtClean="0">
                <a:latin typeface="Verdana" panose="020B0604030504040204" pitchFamily="34" charset="0"/>
                <a:ea typeface="Verdana" panose="020B0604030504040204" pitchFamily="34" charset="0"/>
                <a:cs typeface="Verdana" panose="020B0604030504040204" pitchFamily="34" charset="0"/>
              </a:rPr>
              <a:t>2.1 a</a:t>
            </a:r>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r>
              <a:rPr lang="en-US" dirty="0" smtClean="0">
                <a:latin typeface="Verdana" panose="020B0604030504040204" pitchFamily="34" charset="0"/>
                <a:ea typeface="Verdana" panose="020B0604030504040204" pitchFamily="34" charset="0"/>
                <a:cs typeface="Verdana" panose="020B0604030504040204" pitchFamily="34" charset="0"/>
              </a:rPr>
              <a:t>2.1 b</a:t>
            </a:r>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r>
              <a:rPr lang="en-US" dirty="0" smtClean="0">
                <a:latin typeface="Verdana" panose="020B0604030504040204" pitchFamily="34" charset="0"/>
                <a:ea typeface="Verdana" panose="020B0604030504040204" pitchFamily="34" charset="0"/>
                <a:cs typeface="Verdana" panose="020B0604030504040204" pitchFamily="34" charset="0"/>
              </a:rPr>
              <a:t>2.1 c</a:t>
            </a:r>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
        <p:nvSpPr>
          <p:cNvPr id="4" name="File" descr="Picture of a file folder next to the name of that folder."/>
          <p:cNvSpPr>
            <a:spLocks noEditPoints="1" noChangeArrowheads="1"/>
          </p:cNvSpPr>
          <p:nvPr/>
        </p:nvSpPr>
        <p:spPr bwMode="auto">
          <a:xfrm>
            <a:off x="2683042" y="1073806"/>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5" name="File" descr="Picture of a file folder next to the name of that folder."/>
          <p:cNvSpPr>
            <a:spLocks noEditPoints="1" noChangeArrowheads="1"/>
          </p:cNvSpPr>
          <p:nvPr/>
        </p:nvSpPr>
        <p:spPr bwMode="auto">
          <a:xfrm>
            <a:off x="2683042" y="2242881"/>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6" name="File" descr="Picture of a file folder next to the name of that folder."/>
          <p:cNvSpPr>
            <a:spLocks noEditPoints="1" noChangeArrowheads="1"/>
          </p:cNvSpPr>
          <p:nvPr/>
        </p:nvSpPr>
        <p:spPr bwMode="auto">
          <a:xfrm>
            <a:off x="2667000" y="3409950"/>
            <a:ext cx="990600" cy="706903"/>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953091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0"/>
            <a:ext cx="9144000" cy="1199031"/>
          </a:xfrm>
        </p:spPr>
        <p:txBody>
          <a:bodyPr/>
          <a:lstStyle/>
          <a:p>
            <a:r>
              <a:rPr lang="en-US" sz="3600" dirty="0"/>
              <a:t>Each folder should contain </a:t>
            </a:r>
            <a:r>
              <a:rPr lang="en-US" sz="3600" dirty="0" smtClean="0"/>
              <a:t/>
            </a:r>
            <a:br>
              <a:rPr lang="en-US" sz="3600" dirty="0" smtClean="0"/>
            </a:br>
            <a:r>
              <a:rPr lang="en-US" sz="3600" dirty="0" smtClean="0"/>
              <a:t>evidence </a:t>
            </a:r>
            <a:r>
              <a:rPr lang="en-US" sz="3600" dirty="0"/>
              <a:t>for each protocol item</a:t>
            </a:r>
          </a:p>
        </p:txBody>
      </p:sp>
      <p:sp>
        <p:nvSpPr>
          <p:cNvPr id="7" name="TextBox 6"/>
          <p:cNvSpPr txBox="1"/>
          <p:nvPr/>
        </p:nvSpPr>
        <p:spPr>
          <a:xfrm>
            <a:off x="1295400" y="1352550"/>
            <a:ext cx="7391400" cy="3416320"/>
          </a:xfrm>
          <a:prstGeom prst="rect">
            <a:avLst/>
          </a:prstGeom>
          <a:noFill/>
        </p:spPr>
        <p:txBody>
          <a:bodyPr wrap="square" rtlCol="0">
            <a:spAutoFit/>
          </a:bodyPr>
          <a:lstStyle/>
          <a:p>
            <a:pPr marL="285750" lvl="0" indent="-285750">
              <a:buFont typeface="Arial" panose="020B0604020202020204" pitchFamily="34" charset="0"/>
              <a:buChar char="•"/>
            </a:pPr>
            <a:r>
              <a:rPr lang="en-US" dirty="0"/>
              <a:t>Most recently approved annual application from the LEA, including signed cover </a:t>
            </a:r>
            <a:r>
              <a:rPr lang="en-US" dirty="0" smtClean="0"/>
              <a:t>page</a:t>
            </a:r>
          </a:p>
          <a:p>
            <a:pPr lvl="0"/>
            <a:endParaRPr lang="en-US" dirty="0"/>
          </a:p>
          <a:p>
            <a:pPr marL="285750" lvl="0" indent="-285750">
              <a:buFont typeface="Arial" panose="020B0604020202020204" pitchFamily="34" charset="0"/>
              <a:buChar char="•"/>
            </a:pPr>
            <a:r>
              <a:rPr lang="en-US" dirty="0"/>
              <a:t>Needs assessment data and planning documentation (meeting minutes and agendas</a:t>
            </a:r>
            <a:r>
              <a:rPr lang="en-US" dirty="0" smtClean="0"/>
              <a:t>)</a:t>
            </a:r>
          </a:p>
          <a:p>
            <a:pPr marL="285750" lvl="0" indent="-285750">
              <a:buFont typeface="Arial" panose="020B0604020202020204" pitchFamily="34" charset="0"/>
              <a:buChar char="•"/>
            </a:pPr>
            <a:endParaRPr lang="en-US" dirty="0"/>
          </a:p>
          <a:p>
            <a:pPr marL="285750" lvl="0" indent="-285750">
              <a:buFont typeface="Arial" panose="020B0604020202020204" pitchFamily="34" charset="0"/>
              <a:buChar char="•"/>
            </a:pPr>
            <a:r>
              <a:rPr lang="en-US" dirty="0"/>
              <a:t>List of stakeholders involved in application </a:t>
            </a:r>
            <a:r>
              <a:rPr lang="en-US" dirty="0" smtClean="0"/>
              <a:t>process</a:t>
            </a:r>
          </a:p>
          <a:p>
            <a:pPr lvl="0"/>
            <a:endParaRPr lang="en-US" dirty="0"/>
          </a:p>
          <a:p>
            <a:pPr marL="285750" lvl="0" indent="-285750">
              <a:buFont typeface="Arial" panose="020B0604020202020204" pitchFamily="34" charset="0"/>
              <a:buChar char="•"/>
            </a:pPr>
            <a:r>
              <a:rPr lang="en-US" dirty="0"/>
              <a:t>Evidence of stakeholders feedback (surveys, meeting minutes, meeting sign-in sheets)</a:t>
            </a:r>
          </a:p>
          <a:p>
            <a:pPr marL="285750" indent="-285750">
              <a:buFont typeface="Arial" panose="020B0604020202020204" pitchFamily="34" charset="0"/>
              <a:buChar char="•"/>
            </a:pPr>
            <a:endParaRPr lang="en-US" sz="3600" dirty="0"/>
          </a:p>
        </p:txBody>
      </p:sp>
      <p:pic>
        <p:nvPicPr>
          <p:cNvPr id="4" name="Picture 2" descr="decorative&#10;"/>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5197" y="1244916"/>
            <a:ext cx="812432" cy="5803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ecorative&#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593" y="2079052"/>
            <a:ext cx="746360" cy="5331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ecorative&#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3092" y="3638560"/>
            <a:ext cx="876642" cy="6386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ecorative&#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146" y="2837315"/>
            <a:ext cx="890702" cy="64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6837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p:txBody>
          <a:bodyPr>
            <a:normAutofit fontScale="85000" lnSpcReduction="20000"/>
          </a:bodyPr>
          <a:lstStyle/>
          <a:p>
            <a:pPr>
              <a:spcBef>
                <a:spcPct val="0"/>
              </a:spcBef>
            </a:pPr>
            <a:r>
              <a:rPr lang="en-US" altLang="en-US" sz="2800" dirty="0" smtClean="0"/>
              <a:t>Schedule</a:t>
            </a:r>
          </a:p>
          <a:p>
            <a:pPr>
              <a:spcBef>
                <a:spcPct val="0"/>
              </a:spcBef>
            </a:pPr>
            <a:r>
              <a:rPr lang="en-US" altLang="en-US" sz="2800" dirty="0" smtClean="0"/>
              <a:t>Expectations Before the Visit</a:t>
            </a:r>
          </a:p>
          <a:p>
            <a:pPr>
              <a:spcBef>
                <a:spcPct val="0"/>
              </a:spcBef>
            </a:pPr>
            <a:r>
              <a:rPr lang="en-US" altLang="en-US" sz="2800" dirty="0" smtClean="0"/>
              <a:t>Monitoring Protocol</a:t>
            </a:r>
          </a:p>
          <a:p>
            <a:pPr lvl="1">
              <a:spcBef>
                <a:spcPct val="0"/>
              </a:spcBef>
            </a:pPr>
            <a:r>
              <a:rPr lang="en-US" altLang="en-US" sz="2400" dirty="0" smtClean="0"/>
              <a:t>LEA Program Application</a:t>
            </a:r>
          </a:p>
          <a:p>
            <a:pPr lvl="1">
              <a:spcBef>
                <a:spcPct val="0"/>
              </a:spcBef>
            </a:pPr>
            <a:r>
              <a:rPr lang="en-US" altLang="en-US" sz="2400" dirty="0" smtClean="0"/>
              <a:t>Program Monitoring and Evaluation</a:t>
            </a:r>
          </a:p>
          <a:p>
            <a:pPr lvl="1">
              <a:spcBef>
                <a:spcPct val="0"/>
              </a:spcBef>
            </a:pPr>
            <a:r>
              <a:rPr lang="en-US" altLang="en-US" sz="2400" dirty="0" smtClean="0"/>
              <a:t>Fiscal Requirements </a:t>
            </a:r>
          </a:p>
          <a:p>
            <a:pPr lvl="1">
              <a:spcBef>
                <a:spcPct val="0"/>
              </a:spcBef>
            </a:pPr>
            <a:r>
              <a:rPr lang="en-US" altLang="en-US" sz="2400" dirty="0" smtClean="0"/>
              <a:t>Equitable Services</a:t>
            </a:r>
          </a:p>
          <a:p>
            <a:pPr lvl="1">
              <a:spcBef>
                <a:spcPct val="0"/>
              </a:spcBef>
            </a:pPr>
            <a:r>
              <a:rPr lang="en-US" altLang="en-US" sz="2400" dirty="0" smtClean="0"/>
              <a:t>LEA Feedback</a:t>
            </a:r>
            <a:endParaRPr lang="en-US" altLang="en-US" sz="2400" dirty="0"/>
          </a:p>
          <a:p>
            <a:pPr>
              <a:spcBef>
                <a:spcPct val="0"/>
              </a:spcBef>
            </a:pPr>
            <a:r>
              <a:rPr lang="en-US" altLang="en-US" sz="2800" dirty="0" smtClean="0"/>
              <a:t>Organization</a:t>
            </a:r>
          </a:p>
          <a:p>
            <a:pPr>
              <a:spcBef>
                <a:spcPct val="0"/>
              </a:spcBef>
            </a:pPr>
            <a:r>
              <a:rPr lang="en-US" altLang="en-US" sz="2800" dirty="0" smtClean="0"/>
              <a:t>Tips</a:t>
            </a:r>
            <a:endParaRPr lang="en-US" altLang="en-US" sz="2800" dirty="0"/>
          </a:p>
          <a:p>
            <a:pPr>
              <a:spcBef>
                <a:spcPct val="0"/>
              </a:spcBef>
            </a:pPr>
            <a:r>
              <a:rPr lang="en-US" altLang="en-US" sz="2800" dirty="0" smtClean="0"/>
              <a:t>Questions</a:t>
            </a:r>
            <a:endParaRPr lang="en-US" altLang="en-US" sz="2800" dirty="0"/>
          </a:p>
          <a:p>
            <a:endParaRPr lang="en-US" dirty="0"/>
          </a:p>
        </p:txBody>
      </p:sp>
    </p:spTree>
    <p:extLst>
      <p:ext uri="{BB962C8B-B14F-4D97-AF65-F5344CB8AC3E}">
        <p14:creationId xmlns:p14="http://schemas.microsoft.com/office/powerpoint/2010/main" val="11767320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Success</a:t>
            </a:r>
          </a:p>
        </p:txBody>
      </p:sp>
      <p:sp>
        <p:nvSpPr>
          <p:cNvPr id="3" name="Content Placeholder 2"/>
          <p:cNvSpPr>
            <a:spLocks noGrp="1"/>
          </p:cNvSpPr>
          <p:nvPr>
            <p:ph idx="1"/>
          </p:nvPr>
        </p:nvSpPr>
        <p:spPr/>
        <p:txBody>
          <a:bodyPr>
            <a:normAutofit fontScale="92500" lnSpcReduction="10000"/>
          </a:bodyPr>
          <a:lstStyle/>
          <a:p>
            <a:pPr>
              <a:spcAft>
                <a:spcPts val="600"/>
              </a:spcAft>
              <a:defRPr/>
            </a:pPr>
            <a:r>
              <a:rPr lang="en-US" dirty="0"/>
              <a:t>Establish systems and procedures for self-monitoring on a regular basis.</a:t>
            </a:r>
          </a:p>
          <a:p>
            <a:pPr>
              <a:spcAft>
                <a:spcPts val="600"/>
              </a:spcAft>
              <a:defRPr/>
            </a:pPr>
            <a:r>
              <a:rPr lang="en-US" dirty="0"/>
              <a:t>Ensure that the system includes a chart delineating tasks, persons responsible, and timeline.</a:t>
            </a:r>
          </a:p>
          <a:p>
            <a:pPr>
              <a:spcAft>
                <a:spcPts val="600"/>
              </a:spcAft>
              <a:defRPr/>
            </a:pPr>
            <a:r>
              <a:rPr lang="en-US" dirty="0"/>
              <a:t>Focus on results, as well as, compliance. </a:t>
            </a:r>
          </a:p>
          <a:p>
            <a:endParaRPr lang="en-US" dirty="0"/>
          </a:p>
        </p:txBody>
      </p:sp>
    </p:spTree>
    <p:extLst>
      <p:ext uri="{BB962C8B-B14F-4D97-AF65-F5344CB8AC3E}">
        <p14:creationId xmlns:p14="http://schemas.microsoft.com/office/powerpoint/2010/main" val="40770612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5" name="Content Placeholder 4" descr="File:Icon-round-Question mark.jpg" title="Question Mark"/>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09900" y="1200150"/>
            <a:ext cx="3124200" cy="3124200"/>
          </a:xfrm>
        </p:spPr>
      </p:pic>
    </p:spTree>
    <p:extLst>
      <p:ext uri="{BB962C8B-B14F-4D97-AF65-F5344CB8AC3E}">
        <p14:creationId xmlns:p14="http://schemas.microsoft.com/office/powerpoint/2010/main" val="4257523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idx="1"/>
          </p:nvPr>
        </p:nvSpPr>
        <p:spPr>
          <a:xfrm>
            <a:off x="3810000" y="971549"/>
            <a:ext cx="4343400" cy="3657601"/>
          </a:xfrm>
        </p:spPr>
        <p:txBody>
          <a:bodyPr>
            <a:normAutofit fontScale="77500" lnSpcReduction="20000"/>
          </a:bodyPr>
          <a:lstStyle/>
          <a:p>
            <a:pPr marL="0" indent="0">
              <a:buNone/>
            </a:pPr>
            <a:r>
              <a:rPr lang="nl-NL" sz="2600" dirty="0" smtClean="0"/>
              <a:t>Marsha Granderson</a:t>
            </a:r>
          </a:p>
          <a:p>
            <a:pPr marL="0" indent="0">
              <a:buNone/>
            </a:pPr>
            <a:r>
              <a:rPr lang="nl-NL" sz="2600" dirty="0" smtClean="0">
                <a:hlinkClick r:id="rId2"/>
              </a:rPr>
              <a:t>Marsha.Granderson@doe.virginia.gov</a:t>
            </a:r>
            <a:endParaRPr lang="nl-NL" sz="2600" dirty="0" smtClean="0"/>
          </a:p>
          <a:p>
            <a:pPr marL="0" indent="0">
              <a:buNone/>
            </a:pPr>
            <a:r>
              <a:rPr lang="nl-NL" sz="2600" dirty="0" smtClean="0"/>
              <a:t>804-786-1993</a:t>
            </a:r>
          </a:p>
          <a:p>
            <a:pPr marL="0" indent="0">
              <a:buNone/>
            </a:pPr>
            <a:endParaRPr lang="nl-NL" sz="2600" dirty="0"/>
          </a:p>
          <a:p>
            <a:pPr marL="0" indent="0">
              <a:buNone/>
            </a:pPr>
            <a:r>
              <a:rPr lang="nl-NL" sz="2600" dirty="0" smtClean="0"/>
              <a:t>Michael Courtney</a:t>
            </a:r>
          </a:p>
          <a:p>
            <a:pPr marL="0" indent="0">
              <a:buNone/>
            </a:pPr>
            <a:r>
              <a:rPr lang="nl-NL" sz="2600" dirty="0" smtClean="0">
                <a:hlinkClick r:id="rId3"/>
              </a:rPr>
              <a:t>Michael.Courtney@doe.virginia.gov</a:t>
            </a:r>
            <a:endParaRPr lang="nl-NL" sz="2600" dirty="0" smtClean="0"/>
          </a:p>
          <a:p>
            <a:pPr marL="0" indent="0">
              <a:buNone/>
            </a:pPr>
            <a:r>
              <a:rPr lang="nl-NL" sz="2600" dirty="0" smtClean="0"/>
              <a:t>804-371-2934</a:t>
            </a:r>
          </a:p>
          <a:p>
            <a:pPr marL="0" indent="0">
              <a:buNone/>
            </a:pPr>
            <a:endParaRPr lang="nl-NL" sz="2600" dirty="0" smtClean="0"/>
          </a:p>
          <a:p>
            <a:pPr marL="0" indent="0">
              <a:buNone/>
            </a:pPr>
            <a:r>
              <a:rPr lang="nl-NL" sz="2600" dirty="0" smtClean="0"/>
              <a:t>Anthony Tyler</a:t>
            </a:r>
          </a:p>
          <a:p>
            <a:pPr marL="0" indent="0">
              <a:buNone/>
            </a:pPr>
            <a:r>
              <a:rPr lang="nl-NL" sz="2600" dirty="0" smtClean="0">
                <a:hlinkClick r:id="rId4"/>
              </a:rPr>
              <a:t>Anthony.Tyler@doe.virginia.gov</a:t>
            </a:r>
            <a:endParaRPr lang="nl-NL" sz="2600" dirty="0" smtClean="0"/>
          </a:p>
          <a:p>
            <a:pPr marL="0" indent="0">
              <a:buNone/>
            </a:pPr>
            <a:r>
              <a:rPr lang="nl-NL" sz="2600" dirty="0" smtClean="0"/>
              <a:t>804-225-2905</a:t>
            </a:r>
          </a:p>
        </p:txBody>
      </p:sp>
    </p:spTree>
    <p:extLst>
      <p:ext uri="{BB962C8B-B14F-4D97-AF65-F5344CB8AC3E}">
        <p14:creationId xmlns:p14="http://schemas.microsoft.com/office/powerpoint/2010/main" val="3702345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1"/>
            <a:ext cx="9144000" cy="1046629"/>
          </a:xfrm>
        </p:spPr>
        <p:txBody>
          <a:bodyPr/>
          <a:lstStyle/>
          <a:p>
            <a:r>
              <a:rPr lang="en-US" sz="3600" dirty="0"/>
              <a:t>Divisions Scheduled for FPM </a:t>
            </a:r>
            <a:r>
              <a:rPr lang="en-US" sz="3600" dirty="0" smtClean="0"/>
              <a:t>Pilot in 2019-2020</a:t>
            </a:r>
            <a:endParaRPr lang="en-US" sz="3600" dirty="0"/>
          </a:p>
        </p:txBody>
      </p:sp>
      <p:sp>
        <p:nvSpPr>
          <p:cNvPr id="3" name="Content Placeholder 2"/>
          <p:cNvSpPr>
            <a:spLocks noGrp="1"/>
          </p:cNvSpPr>
          <p:nvPr>
            <p:ph idx="1"/>
          </p:nvPr>
        </p:nvSpPr>
        <p:spPr>
          <a:xfrm>
            <a:off x="457200" y="1352550"/>
            <a:ext cx="8229600" cy="2971800"/>
          </a:xfrm>
        </p:spPr>
        <p:txBody>
          <a:bodyPr>
            <a:normAutofit fontScale="92500" lnSpcReduction="20000"/>
          </a:bodyPr>
          <a:lstStyle/>
          <a:p>
            <a:r>
              <a:rPr lang="en-US" dirty="0" smtClean="0"/>
              <a:t>Botetourt (Virtual)</a:t>
            </a:r>
          </a:p>
          <a:p>
            <a:r>
              <a:rPr lang="en-US" dirty="0" smtClean="0"/>
              <a:t>Caroline (Onsite)</a:t>
            </a:r>
          </a:p>
          <a:p>
            <a:r>
              <a:rPr lang="en-US" dirty="0" smtClean="0"/>
              <a:t>Dinwiddie (Onsite)</a:t>
            </a:r>
          </a:p>
          <a:p>
            <a:r>
              <a:rPr lang="en-US" dirty="0" smtClean="0"/>
              <a:t>Frederick (Virtual)</a:t>
            </a:r>
          </a:p>
          <a:p>
            <a:r>
              <a:rPr lang="en-US" dirty="0" smtClean="0"/>
              <a:t>Virginia Beach (Onsite)</a:t>
            </a:r>
          </a:p>
          <a:p>
            <a:r>
              <a:rPr lang="en-US" dirty="0" smtClean="0"/>
              <a:t>Waynesboro (Virtual)</a:t>
            </a:r>
            <a:endParaRPr lang="en-US" dirty="0"/>
          </a:p>
        </p:txBody>
      </p:sp>
    </p:spTree>
    <p:extLst>
      <p:ext uri="{BB962C8B-B14F-4D97-AF65-F5344CB8AC3E}">
        <p14:creationId xmlns:p14="http://schemas.microsoft.com/office/powerpoint/2010/main" val="8192186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 to a Virtual Visit</a:t>
            </a:r>
          </a:p>
        </p:txBody>
      </p:sp>
      <p:sp>
        <p:nvSpPr>
          <p:cNvPr id="3" name="Content Placeholder 2"/>
          <p:cNvSpPr>
            <a:spLocks noGrp="1"/>
          </p:cNvSpPr>
          <p:nvPr>
            <p:ph idx="1"/>
          </p:nvPr>
        </p:nvSpPr>
        <p:spPr/>
        <p:txBody>
          <a:bodyPr>
            <a:normAutofit fontScale="70000" lnSpcReduction="20000"/>
          </a:bodyPr>
          <a:lstStyle/>
          <a:p>
            <a:pPr marL="285750" indent="-285750"/>
            <a:r>
              <a:rPr lang="en-US" dirty="0"/>
              <a:t>The SEA will send a confirmation email to the LEA with an address for mailing the flash drive and completed protocol and the date by which it is due.</a:t>
            </a:r>
          </a:p>
          <a:p>
            <a:pPr marL="285750" indent="-285750"/>
            <a:endParaRPr lang="en-US" dirty="0"/>
          </a:p>
          <a:p>
            <a:pPr marL="285750" indent="-285750"/>
            <a:r>
              <a:rPr lang="en-US" dirty="0"/>
              <a:t>The LEA will mail the flash drive including all necessary </a:t>
            </a:r>
            <a:r>
              <a:rPr lang="en-US" dirty="0" smtClean="0"/>
              <a:t>evidence </a:t>
            </a:r>
            <a:r>
              <a:rPr lang="en-US" dirty="0"/>
              <a:t>for Title </a:t>
            </a:r>
            <a:r>
              <a:rPr lang="en-US" dirty="0" smtClean="0"/>
              <a:t>IV, </a:t>
            </a:r>
            <a:r>
              <a:rPr lang="en-US" dirty="0"/>
              <a:t>Part </a:t>
            </a:r>
            <a:r>
              <a:rPr lang="en-US" dirty="0" smtClean="0"/>
              <a:t>A, </a:t>
            </a:r>
            <a:r>
              <a:rPr lang="en-US" dirty="0"/>
              <a:t>as well as, a file with the completed protocol(s) two weeks prior to the monitoring date.</a:t>
            </a:r>
          </a:p>
          <a:p>
            <a:pPr marL="285750" indent="-285750"/>
            <a:endParaRPr lang="en-US" dirty="0"/>
          </a:p>
          <a:p>
            <a:pPr marL="285750" indent="-285750"/>
            <a:r>
              <a:rPr lang="en-US" dirty="0"/>
              <a:t>The SEA will email details for connecting via phone prior to the monitoring visit.</a:t>
            </a:r>
          </a:p>
          <a:p>
            <a:endParaRPr lang="en-US" dirty="0"/>
          </a:p>
        </p:txBody>
      </p:sp>
    </p:spTree>
    <p:extLst>
      <p:ext uri="{BB962C8B-B14F-4D97-AF65-F5344CB8AC3E}">
        <p14:creationId xmlns:p14="http://schemas.microsoft.com/office/powerpoint/2010/main" val="1999249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 to an Onsite Visit</a:t>
            </a:r>
          </a:p>
        </p:txBody>
      </p:sp>
      <p:sp>
        <p:nvSpPr>
          <p:cNvPr id="3" name="Content Placeholder 2"/>
          <p:cNvSpPr>
            <a:spLocks noGrp="1"/>
          </p:cNvSpPr>
          <p:nvPr>
            <p:ph idx="1"/>
          </p:nvPr>
        </p:nvSpPr>
        <p:spPr/>
        <p:txBody>
          <a:bodyPr>
            <a:normAutofit fontScale="77500" lnSpcReduction="20000"/>
          </a:bodyPr>
          <a:lstStyle/>
          <a:p>
            <a:r>
              <a:rPr lang="en-US" altLang="en-US" dirty="0"/>
              <a:t>The SEA will send a confirmation email to the LEA with the date by which the protocol is due.</a:t>
            </a:r>
          </a:p>
          <a:p>
            <a:endParaRPr lang="en-US" altLang="en-US" dirty="0"/>
          </a:p>
          <a:p>
            <a:r>
              <a:rPr lang="en-US" altLang="en-US" dirty="0"/>
              <a:t>The LEA will email the completed protocol for Title </a:t>
            </a:r>
            <a:r>
              <a:rPr lang="en-US" altLang="en-US" dirty="0" smtClean="0"/>
              <a:t>IV, </a:t>
            </a:r>
            <a:r>
              <a:rPr lang="en-US" altLang="en-US" dirty="0"/>
              <a:t>Part A, </a:t>
            </a:r>
            <a:r>
              <a:rPr lang="en-US" altLang="en-US" dirty="0" smtClean="0"/>
              <a:t>two </a:t>
            </a:r>
            <a:r>
              <a:rPr lang="en-US" altLang="en-US" dirty="0"/>
              <a:t>weeks prior to the monitoring date.</a:t>
            </a:r>
          </a:p>
          <a:p>
            <a:endParaRPr lang="en-US" altLang="en-US" dirty="0"/>
          </a:p>
          <a:p>
            <a:r>
              <a:rPr lang="en-US" altLang="en-US" dirty="0"/>
              <a:t>The SEA will communicate with the LEA regarding location of the monitoring visit and other necessary details.</a:t>
            </a:r>
          </a:p>
          <a:p>
            <a:endParaRPr lang="en-US" dirty="0"/>
          </a:p>
        </p:txBody>
      </p:sp>
    </p:spTree>
    <p:extLst>
      <p:ext uri="{BB962C8B-B14F-4D97-AF65-F5344CB8AC3E}">
        <p14:creationId xmlns:p14="http://schemas.microsoft.com/office/powerpoint/2010/main" val="20238725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panose="020B0604020202020204" pitchFamily="34" charset="0"/>
              </a:rPr>
              <a:t>Expectations On The Day </a:t>
            </a:r>
            <a:endParaRPr lang="en-US" dirty="0"/>
          </a:p>
        </p:txBody>
      </p:sp>
      <p:sp>
        <p:nvSpPr>
          <p:cNvPr id="3" name="Content Placeholder 2"/>
          <p:cNvSpPr>
            <a:spLocks noGrp="1"/>
          </p:cNvSpPr>
          <p:nvPr>
            <p:ph idx="1"/>
          </p:nvPr>
        </p:nvSpPr>
        <p:spPr>
          <a:xfrm>
            <a:off x="304800" y="858371"/>
            <a:ext cx="8382000" cy="3465979"/>
          </a:xfrm>
        </p:spPr>
        <p:txBody>
          <a:bodyPr>
            <a:normAutofit fontScale="85000" lnSpcReduction="20000"/>
          </a:bodyPr>
          <a:lstStyle/>
          <a:p>
            <a:pPr marL="0" indent="0">
              <a:buNone/>
            </a:pPr>
            <a:r>
              <a:rPr lang="en-US" sz="2600" dirty="0">
                <a:cs typeface="Calibri" panose="020F0502020204030204" pitchFamily="34" charset="0"/>
              </a:rPr>
              <a:t>Monitoring types:</a:t>
            </a:r>
          </a:p>
          <a:p>
            <a:pPr marL="914400" lvl="1" indent="-457200">
              <a:buFont typeface="+mj-lt"/>
              <a:buAutoNum type="arabicPeriod"/>
            </a:pPr>
            <a:r>
              <a:rPr lang="en-US" sz="2600" dirty="0">
                <a:cs typeface="Calibri" panose="020F0502020204030204" pitchFamily="34" charset="0"/>
              </a:rPr>
              <a:t>Onsite is approximately </a:t>
            </a:r>
            <a:r>
              <a:rPr lang="en-US" sz="2600" dirty="0" smtClean="0">
                <a:cs typeface="Calibri" panose="020F0502020204030204" pitchFamily="34" charset="0"/>
              </a:rPr>
              <a:t>3 </a:t>
            </a:r>
            <a:r>
              <a:rPr lang="en-US" sz="2600" dirty="0">
                <a:cs typeface="Calibri" panose="020F0502020204030204" pitchFamily="34" charset="0"/>
              </a:rPr>
              <a:t>- </a:t>
            </a:r>
            <a:r>
              <a:rPr lang="en-US" sz="2600" dirty="0" smtClean="0">
                <a:cs typeface="Calibri" panose="020F0502020204030204" pitchFamily="34" charset="0"/>
              </a:rPr>
              <a:t>5 </a:t>
            </a:r>
            <a:r>
              <a:rPr lang="en-US" sz="2600" dirty="0">
                <a:cs typeface="Calibri" panose="020F0502020204030204" pitchFamily="34" charset="0"/>
              </a:rPr>
              <a:t>hours</a:t>
            </a:r>
          </a:p>
          <a:p>
            <a:pPr marL="914400" lvl="1" indent="-457200">
              <a:buFont typeface="+mj-lt"/>
              <a:buAutoNum type="arabicPeriod"/>
            </a:pPr>
            <a:r>
              <a:rPr lang="en-US" sz="2600" dirty="0">
                <a:cs typeface="Calibri" panose="020F0502020204030204" pitchFamily="34" charset="0"/>
              </a:rPr>
              <a:t>Virtual is approximately 2 - 3 hours</a:t>
            </a:r>
          </a:p>
          <a:p>
            <a:pPr marL="457200" lvl="1" indent="0">
              <a:buNone/>
            </a:pPr>
            <a:endParaRPr lang="en-US" sz="2600" dirty="0">
              <a:cs typeface="Calibri" panose="020F0502020204030204" pitchFamily="34" charset="0"/>
            </a:endParaRPr>
          </a:p>
          <a:p>
            <a:pPr marL="0" indent="0">
              <a:buNone/>
            </a:pPr>
            <a:r>
              <a:rPr lang="en-US" sz="2800" dirty="0">
                <a:cs typeface="Calibri" panose="020F0502020204030204" pitchFamily="34" charset="0"/>
              </a:rPr>
              <a:t>SEA Response on the FPM Protocol will be reviewed and next steps will be discussed:</a:t>
            </a:r>
          </a:p>
          <a:p>
            <a:pPr marL="914400" lvl="1" indent="-457200">
              <a:buFont typeface="+mj-lt"/>
              <a:buAutoNum type="arabicPeriod"/>
            </a:pPr>
            <a:r>
              <a:rPr lang="en-US" dirty="0">
                <a:cs typeface="Calibri" panose="020F0502020204030204" pitchFamily="34" charset="0"/>
              </a:rPr>
              <a:t>A follow up email will be sent outlining further evidence required</a:t>
            </a:r>
          </a:p>
          <a:p>
            <a:pPr marL="914400" lvl="1" indent="-457200">
              <a:buFont typeface="+mj-lt"/>
              <a:buAutoNum type="arabicPeriod"/>
            </a:pPr>
            <a:r>
              <a:rPr lang="en-US" dirty="0">
                <a:cs typeface="Calibri" panose="020F0502020204030204" pitchFamily="34" charset="0"/>
              </a:rPr>
              <a:t>Divisions will be allowed time to produce additional </a:t>
            </a:r>
            <a:r>
              <a:rPr lang="en-US" dirty="0" smtClean="0">
                <a:cs typeface="Calibri" panose="020F0502020204030204" pitchFamily="34" charset="0"/>
              </a:rPr>
              <a:t>evidence, </a:t>
            </a:r>
            <a:r>
              <a:rPr lang="en-US" dirty="0">
                <a:cs typeface="Calibri" panose="020F0502020204030204" pitchFamily="34" charset="0"/>
              </a:rPr>
              <a:t>if necessary</a:t>
            </a:r>
          </a:p>
          <a:p>
            <a:endParaRPr lang="en-US" dirty="0"/>
          </a:p>
        </p:txBody>
      </p:sp>
    </p:spTree>
    <p:extLst>
      <p:ext uri="{BB962C8B-B14F-4D97-AF65-F5344CB8AC3E}">
        <p14:creationId xmlns:p14="http://schemas.microsoft.com/office/powerpoint/2010/main" val="514600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2019-2020 Pilot </a:t>
            </a:r>
            <a:r>
              <a:rPr lang="en-US" b="1" dirty="0" smtClean="0"/>
              <a:t>Monitoring Protocol</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Review of Previous Monitoring</a:t>
            </a:r>
          </a:p>
          <a:p>
            <a:r>
              <a:rPr lang="en-US" dirty="0" smtClean="0"/>
              <a:t>1.1 </a:t>
            </a:r>
            <a:r>
              <a:rPr lang="en-US" dirty="0"/>
              <a:t> The school division has implemented necessary actions as a result of prior federal program monitoring for Title IV, Part A</a:t>
            </a:r>
            <a:r>
              <a:rPr lang="en-US" dirty="0" smtClean="0"/>
              <a:t>.</a:t>
            </a:r>
          </a:p>
          <a:p>
            <a:r>
              <a:rPr lang="en-US" dirty="0" smtClean="0"/>
              <a:t>Not applicable</a:t>
            </a:r>
            <a:endParaRPr lang="en-US" dirty="0"/>
          </a:p>
        </p:txBody>
      </p:sp>
    </p:spTree>
    <p:extLst>
      <p:ext uri="{BB962C8B-B14F-4D97-AF65-F5344CB8AC3E}">
        <p14:creationId xmlns:p14="http://schemas.microsoft.com/office/powerpoint/2010/main" val="32221502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LEA Program Application</a:t>
            </a:r>
            <a:br>
              <a:rPr lang="en-US" b="1" dirty="0"/>
            </a:br>
            <a:endParaRPr lang="en-US" dirty="0"/>
          </a:p>
        </p:txBody>
      </p:sp>
      <p:sp>
        <p:nvSpPr>
          <p:cNvPr id="3" name="Content Placeholder 2"/>
          <p:cNvSpPr>
            <a:spLocks noGrp="1"/>
          </p:cNvSpPr>
          <p:nvPr>
            <p:ph idx="1"/>
          </p:nvPr>
        </p:nvSpPr>
        <p:spPr/>
        <p:txBody>
          <a:bodyPr/>
          <a:lstStyle/>
          <a:p>
            <a:r>
              <a:rPr lang="en-US" dirty="0"/>
              <a:t>2.1: The SEA ensures that the LEA complies with the provision for submitting an annual application to the SEA and revising the LEA application as necessary to reflect programmatic or fiscal changes.</a:t>
            </a:r>
          </a:p>
          <a:p>
            <a:endParaRPr lang="en-US" dirty="0"/>
          </a:p>
        </p:txBody>
      </p:sp>
    </p:spTree>
    <p:extLst>
      <p:ext uri="{BB962C8B-B14F-4D97-AF65-F5344CB8AC3E}">
        <p14:creationId xmlns:p14="http://schemas.microsoft.com/office/powerpoint/2010/main" val="2820141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Guiding </a:t>
            </a:r>
            <a:r>
              <a:rPr lang="en-US" b="1" dirty="0" smtClean="0"/>
              <a:t>Questions – 2.1</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r>
              <a:rPr lang="en-US" dirty="0"/>
              <a:t>2.1a What is the LEA process for review and approval of the local application</a:t>
            </a:r>
            <a:r>
              <a:rPr lang="en-US" dirty="0" smtClean="0"/>
              <a:t>?</a:t>
            </a:r>
          </a:p>
          <a:p>
            <a:r>
              <a:rPr lang="en-US" dirty="0"/>
              <a:t>2.1b Has the LEA submitted revisions and amendments to the application?</a:t>
            </a:r>
          </a:p>
          <a:p>
            <a:r>
              <a:rPr lang="en-US" dirty="0"/>
              <a:t>2.1c How did the division prioritize needs for funding?</a:t>
            </a:r>
          </a:p>
          <a:p>
            <a:endParaRPr lang="en-US" b="1" dirty="0"/>
          </a:p>
          <a:p>
            <a:endParaRPr lang="en-US" dirty="0"/>
          </a:p>
        </p:txBody>
      </p:sp>
    </p:spTree>
    <p:extLst>
      <p:ext uri="{BB962C8B-B14F-4D97-AF65-F5344CB8AC3E}">
        <p14:creationId xmlns:p14="http://schemas.microsoft.com/office/powerpoint/2010/main" val="7041447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3262</TotalTime>
  <Words>837</Words>
  <Application>Microsoft Office PowerPoint</Application>
  <PresentationFormat>On-screen Show (16:9)</PresentationFormat>
  <Paragraphs>110</Paragraphs>
  <Slides>22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ＭＳ Ｐゴシック</vt:lpstr>
      <vt:lpstr>Arial</vt:lpstr>
      <vt:lpstr>Calibri</vt:lpstr>
      <vt:lpstr>Verdana</vt:lpstr>
      <vt:lpstr>Office Theme</vt:lpstr>
      <vt:lpstr> Preparing for Title IV, Part A, Monitoring Pilot </vt:lpstr>
      <vt:lpstr>Overview</vt:lpstr>
      <vt:lpstr>Divisions Scheduled for FPM Pilot in 2019-2020</vt:lpstr>
      <vt:lpstr>Prior to a Virtual Visit</vt:lpstr>
      <vt:lpstr>Prior to an Onsite Visit</vt:lpstr>
      <vt:lpstr>Expectations On The Day </vt:lpstr>
      <vt:lpstr>2019-2020 Pilot Monitoring Protocol </vt:lpstr>
      <vt:lpstr>LEA Program Application </vt:lpstr>
      <vt:lpstr>Guiding Questions – 2.1 </vt:lpstr>
      <vt:lpstr>Program Monitoring and Evaluation</vt:lpstr>
      <vt:lpstr>Guiding Question – 3.1 </vt:lpstr>
      <vt:lpstr>Fiscal Requirements </vt:lpstr>
      <vt:lpstr>Guiding Questions - 4.1  </vt:lpstr>
      <vt:lpstr>Equitable Services </vt:lpstr>
      <vt:lpstr>Guiding Questions – 5.1 </vt:lpstr>
      <vt:lpstr>LEA Feedback </vt:lpstr>
      <vt:lpstr>Guiding Question</vt:lpstr>
      <vt:lpstr>Order of File Folders</vt:lpstr>
      <vt:lpstr>Each folder should contain  evidence for each protocol item</vt:lpstr>
      <vt:lpstr>Tips for Success</vt:lpstr>
      <vt:lpstr>Questions</vt:lpstr>
      <vt:lpstr>Contact Information</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crb29104</dc:creator>
  <cp:lastModifiedBy>Frierson, Tiffany (DOE)</cp:lastModifiedBy>
  <cp:revision>57</cp:revision>
  <cp:lastPrinted>2019-09-19T18:43:59Z</cp:lastPrinted>
  <dcterms:created xsi:type="dcterms:W3CDTF">2019-02-13T14:37:28Z</dcterms:created>
  <dcterms:modified xsi:type="dcterms:W3CDTF">2019-10-28T16:14:44Z</dcterms:modified>
</cp:coreProperties>
</file>