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309" r:id="rId2"/>
    <p:sldId id="310" r:id="rId3"/>
    <p:sldId id="311" r:id="rId4"/>
    <p:sldId id="312" r:id="rId5"/>
    <p:sldId id="313" r:id="rId6"/>
    <p:sldId id="314" r:id="rId7"/>
    <p:sldId id="315" r:id="rId8"/>
    <p:sldId id="316" r:id="rId9"/>
    <p:sldId id="317" r:id="rId10"/>
    <p:sldId id="318" r:id="rId11"/>
    <p:sldId id="319" r:id="rId12"/>
    <p:sldId id="320" r:id="rId13"/>
    <p:sldId id="321" r:id="rId14"/>
    <p:sldId id="322" r:id="rId15"/>
    <p:sldId id="323" r:id="rId16"/>
    <p:sldId id="324" r:id="rId17"/>
    <p:sldId id="326" r:id="rId18"/>
    <p:sldId id="327" r:id="rId19"/>
    <p:sldId id="328" r:id="rId20"/>
    <p:sldId id="329" r:id="rId21"/>
    <p:sldId id="330" r:id="rId22"/>
    <p:sldId id="331" r:id="rId23"/>
    <p:sldId id="332" r:id="rId24"/>
    <p:sldId id="333" r:id="rId25"/>
    <p:sldId id="334" r:id="rId26"/>
    <p:sldId id="335" r:id="rId27"/>
    <p:sldId id="336" r:id="rId28"/>
    <p:sldId id="337" r:id="rId29"/>
    <p:sldId id="338" r:id="rId30"/>
    <p:sldId id="339" r:id="rId31"/>
    <p:sldId id="340" r:id="rId32"/>
    <p:sldId id="341" r:id="rId33"/>
    <p:sldId id="342" r:id="rId34"/>
    <p:sldId id="343" r:id="rId35"/>
    <p:sldId id="344" r:id="rId36"/>
    <p:sldId id="345" r:id="rId37"/>
    <p:sldId id="346" r:id="rId38"/>
    <p:sldId id="347" r:id="rId39"/>
    <p:sldId id="348" r:id="rId40"/>
    <p:sldId id="349" r:id="rId41"/>
    <p:sldId id="350" r:id="rId42"/>
    <p:sldId id="351" r:id="rId43"/>
    <p:sldId id="352" r:id="rId44"/>
    <p:sldId id="353" r:id="rId45"/>
    <p:sldId id="354" r:id="rId46"/>
    <p:sldId id="376" r:id="rId47"/>
    <p:sldId id="356" r:id="rId48"/>
    <p:sldId id="357" r:id="rId49"/>
    <p:sldId id="358" r:id="rId50"/>
    <p:sldId id="359" r:id="rId51"/>
    <p:sldId id="360" r:id="rId52"/>
    <p:sldId id="361" r:id="rId53"/>
    <p:sldId id="362" r:id="rId54"/>
    <p:sldId id="363" r:id="rId55"/>
    <p:sldId id="364" r:id="rId56"/>
    <p:sldId id="365" r:id="rId57"/>
    <p:sldId id="366" r:id="rId58"/>
    <p:sldId id="367" r:id="rId59"/>
    <p:sldId id="368" r:id="rId60"/>
    <p:sldId id="374" r:id="rId61"/>
    <p:sldId id="370" r:id="rId62"/>
    <p:sldId id="371" r:id="rId63"/>
    <p:sldId id="375" r:id="rId64"/>
    <p:sldId id="373" r:id="rId65"/>
    <p:sldId id="295" r:id="rId6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4852" autoAdjust="0"/>
  </p:normalViewPr>
  <p:slideViewPr>
    <p:cSldViewPr>
      <p:cViewPr varScale="1">
        <p:scale>
          <a:sx n="86" d="100"/>
          <a:sy n="86" d="100"/>
        </p:scale>
        <p:origin x="72" y="197"/>
      </p:cViewPr>
      <p:guideLst>
        <p:guide orient="horz" pos="1620"/>
        <p:guide pos="2880"/>
      </p:guideLst>
    </p:cSldViewPr>
  </p:slideViewPr>
  <p:notesTextViewPr>
    <p:cViewPr>
      <p:scale>
        <a:sx n="1" d="1"/>
        <a:sy n="1" d="1"/>
      </p:scale>
      <p:origin x="0" y="0"/>
    </p:cViewPr>
  </p:notesTextViewPr>
  <p:sorterViewPr>
    <p:cViewPr>
      <p:scale>
        <a:sx n="100" d="100"/>
        <a:sy n="100" d="100"/>
      </p:scale>
      <p:origin x="0" y="195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5AF87B-1E59-43FE-9D4C-5A83B502C77E}" type="datetimeFigureOut">
              <a:rPr lang="en-US" smtClean="0"/>
              <a:t>10/28/2019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2FBEA2-4504-465C-B12D-8B709E2A88A9}" type="slidenum">
              <a:rPr lang="en-US" smtClean="0"/>
              <a:t>‹#›</a:t>
            </a:fld>
            <a:endParaRPr lang="en-US"/>
          </a:p>
        </p:txBody>
      </p:sp>
    </p:spTree>
    <p:extLst>
      <p:ext uri="{BB962C8B-B14F-4D97-AF65-F5344CB8AC3E}">
        <p14:creationId xmlns:p14="http://schemas.microsoft.com/office/powerpoint/2010/main" val="1640025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1</a:t>
            </a:fld>
            <a:endParaRPr lang="en-US" dirty="0"/>
          </a:p>
        </p:txBody>
      </p:sp>
    </p:spTree>
    <p:extLst>
      <p:ext uri="{BB962C8B-B14F-4D97-AF65-F5344CB8AC3E}">
        <p14:creationId xmlns:p14="http://schemas.microsoft.com/office/powerpoint/2010/main" val="3501027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7</a:t>
            </a:fld>
            <a:endParaRPr lang="en-US"/>
          </a:p>
        </p:txBody>
      </p:sp>
    </p:spTree>
    <p:extLst>
      <p:ext uri="{BB962C8B-B14F-4D97-AF65-F5344CB8AC3E}">
        <p14:creationId xmlns:p14="http://schemas.microsoft.com/office/powerpoint/2010/main" val="2538023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9</a:t>
            </a:fld>
            <a:endParaRPr lang="en-US"/>
          </a:p>
        </p:txBody>
      </p:sp>
    </p:spTree>
    <p:extLst>
      <p:ext uri="{BB962C8B-B14F-4D97-AF65-F5344CB8AC3E}">
        <p14:creationId xmlns:p14="http://schemas.microsoft.com/office/powerpoint/2010/main" val="307123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DA70F2-9014-486F-93FE-68861728B159}" type="slidenum">
              <a:rPr lang="en-US" smtClean="0"/>
              <a:t>14</a:t>
            </a:fld>
            <a:endParaRPr lang="en-US" dirty="0"/>
          </a:p>
        </p:txBody>
      </p:sp>
    </p:spTree>
    <p:extLst>
      <p:ext uri="{BB962C8B-B14F-4D97-AF65-F5344CB8AC3E}">
        <p14:creationId xmlns:p14="http://schemas.microsoft.com/office/powerpoint/2010/main" val="397956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DA70F2-9014-486F-93FE-68861728B159}" type="slidenum">
              <a:rPr lang="en-US" smtClean="0"/>
              <a:t>21</a:t>
            </a:fld>
            <a:endParaRPr lang="en-US" dirty="0"/>
          </a:p>
        </p:txBody>
      </p:sp>
    </p:spTree>
    <p:extLst>
      <p:ext uri="{BB962C8B-B14F-4D97-AF65-F5344CB8AC3E}">
        <p14:creationId xmlns:p14="http://schemas.microsoft.com/office/powerpoint/2010/main" val="20611907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0888448-3D2D-4CBA-95E9-5B78E58FBBB5}" type="slidenum">
              <a:rPr lang="en-US" smtClean="0"/>
              <a:t>26</a:t>
            </a:fld>
            <a:endParaRPr lang="en-US" dirty="0"/>
          </a:p>
        </p:txBody>
      </p:sp>
    </p:spTree>
    <p:extLst>
      <p:ext uri="{BB962C8B-B14F-4D97-AF65-F5344CB8AC3E}">
        <p14:creationId xmlns:p14="http://schemas.microsoft.com/office/powerpoint/2010/main" val="5246565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1733550"/>
            <a:ext cx="6400800" cy="1314450"/>
          </a:xfrm>
        </p:spPr>
        <p:txBody>
          <a:bodyPr/>
          <a:lstStyle>
            <a:lvl1pPr marL="0" indent="0" algn="ctr">
              <a:buNone/>
              <a:defRPr i="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8" name="Picture 7"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11"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0685355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7" name="Picture 6"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r="36682"/>
          <a:stretch/>
        </p:blipFill>
        <p:spPr>
          <a:xfrm>
            <a:off x="1" y="486990"/>
            <a:ext cx="3810000" cy="3965601"/>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3"/>
          </p:nvPr>
        </p:nvSpPr>
        <p:spPr>
          <a:xfrm>
            <a:off x="4114800" y="1101329"/>
            <a:ext cx="4724400" cy="4237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114800" y="1581150"/>
            <a:ext cx="47244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17984480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7_Title and Content">
    <p:spTree>
      <p:nvGrpSpPr>
        <p:cNvPr id="1" name=""/>
        <p:cNvGrpSpPr/>
        <p:nvPr/>
      </p:nvGrpSpPr>
      <p:grpSpPr>
        <a:xfrm>
          <a:off x="0" y="0"/>
          <a:ext cx="0" cy="0"/>
          <a:chOff x="0" y="0"/>
          <a:chExt cx="0" cy="0"/>
        </a:xfrm>
      </p:grpSpPr>
      <p:pic>
        <p:nvPicPr>
          <p:cNvPr id="5" name="Picture 4"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r="36682"/>
          <a:stretch/>
        </p:blipFill>
        <p:spPr>
          <a:xfrm>
            <a:off x="1" y="486990"/>
            <a:ext cx="3810000" cy="3965601"/>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114800" y="1200151"/>
            <a:ext cx="4724400" cy="312419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00108698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rotWithShape="1">
          <a:blip r:embed="rId2" cstate="email">
            <a:extLst>
              <a:ext uri="{28A0092B-C50C-407E-A947-70E740481C1C}">
                <a14:useLocalDpi xmlns:a14="http://schemas.microsoft.com/office/drawing/2010/main" val="0"/>
              </a:ext>
            </a:extLst>
          </a:blip>
          <a:srcRect l="3746" r="30362"/>
          <a:stretch/>
        </p:blipFill>
        <p:spPr bwMode="auto">
          <a:xfrm>
            <a:off x="-1" y="0"/>
            <a:ext cx="4110527" cy="4454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a:spLocks noGrp="1"/>
          </p:cNvSpPr>
          <p:nvPr>
            <p:ph type="title"/>
          </p:nvPr>
        </p:nvSpPr>
        <p:spPr>
          <a:xfrm>
            <a:off x="4572000" y="153521"/>
            <a:ext cx="4267200" cy="1046629"/>
          </a:xfrm>
          <a:prstGeom prst="rect">
            <a:avLst/>
          </a:prstGeom>
          <a:noFill/>
        </p:spPr>
        <p:txBody>
          <a:bodyPr>
            <a:noAutofit/>
          </a:bodyPr>
          <a:lstStyle>
            <a:lvl1pPr>
              <a:defRPr sz="3200" b="1">
                <a:solidFill>
                  <a:schemeClr val="tx1"/>
                </a:solidFill>
              </a:defRPr>
            </a:lvl1pPr>
          </a:lstStyle>
          <a:p>
            <a:r>
              <a:rPr lang="en-US" dirty="0" smtClean="0"/>
              <a:t>Click to edit Master title style</a:t>
            </a:r>
            <a:endParaRPr lang="en-US" dirty="0"/>
          </a:p>
        </p:txBody>
      </p:sp>
      <p:sp>
        <p:nvSpPr>
          <p:cNvPr id="7" name="Content Placeholder 5"/>
          <p:cNvSpPr>
            <a:spLocks noGrp="1"/>
          </p:cNvSpPr>
          <p:nvPr>
            <p:ph sz="quarter" idx="4"/>
          </p:nvPr>
        </p:nvSpPr>
        <p:spPr>
          <a:xfrm>
            <a:off x="4572000" y="1352550"/>
            <a:ext cx="4267200" cy="28956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27294175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43350" t="7869"/>
          <a:stretch/>
        </p:blipFill>
        <p:spPr>
          <a:xfrm>
            <a:off x="4972650" y="350377"/>
            <a:ext cx="4171350" cy="4102213"/>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3"/>
          </p:nvPr>
        </p:nvSpPr>
        <p:spPr>
          <a:xfrm>
            <a:off x="381000" y="1101329"/>
            <a:ext cx="4343400" cy="4237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381000" y="1581150"/>
            <a:ext cx="43434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70781034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8" name="Picture 7"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22774" t="4479" r="8935"/>
          <a:stretch/>
        </p:blipFill>
        <p:spPr>
          <a:xfrm>
            <a:off x="4298535" y="0"/>
            <a:ext cx="4845465" cy="4454768"/>
          </a:xfrm>
          <a:prstGeom prst="rect">
            <a:avLst/>
          </a:prstGeom>
        </p:spPr>
      </p:pic>
      <p:sp>
        <p:nvSpPr>
          <p:cNvPr id="9" name="Title 1"/>
          <p:cNvSpPr>
            <a:spLocks noGrp="1"/>
          </p:cNvSpPr>
          <p:nvPr>
            <p:ph type="title"/>
          </p:nvPr>
        </p:nvSpPr>
        <p:spPr>
          <a:xfrm>
            <a:off x="381000" y="153521"/>
            <a:ext cx="3429000" cy="1275229"/>
          </a:xfrm>
          <a:prstGeom prst="rect">
            <a:avLst/>
          </a:prstGeom>
          <a:noFill/>
        </p:spPr>
        <p:txBody>
          <a:bodyPr>
            <a:noAutofit/>
          </a:bodyPr>
          <a:lstStyle>
            <a:lvl1pPr>
              <a:defRPr sz="3200" b="1">
                <a:solidFill>
                  <a:schemeClr val="tx1"/>
                </a:solidFill>
              </a:defRPr>
            </a:lvl1pPr>
          </a:lstStyle>
          <a:p>
            <a:r>
              <a:rPr lang="en-US" dirty="0" smtClean="0"/>
              <a:t>Click to edit Master title style</a:t>
            </a:r>
            <a:endParaRPr lang="en-US" dirty="0"/>
          </a:p>
        </p:txBody>
      </p:sp>
      <p:sp>
        <p:nvSpPr>
          <p:cNvPr id="6" name="Content Placeholder 5"/>
          <p:cNvSpPr>
            <a:spLocks noGrp="1"/>
          </p:cNvSpPr>
          <p:nvPr>
            <p:ph sz="quarter" idx="4"/>
          </p:nvPr>
        </p:nvSpPr>
        <p:spPr>
          <a:xfrm>
            <a:off x="381000" y="1581150"/>
            <a:ext cx="34290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418782875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9" name="Picture 8"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31165" t="8586" r="-21"/>
          <a:stretch/>
        </p:blipFill>
        <p:spPr>
          <a:xfrm>
            <a:off x="4213077" y="-1480"/>
            <a:ext cx="4930922" cy="4455698"/>
          </a:xfrm>
          <a:prstGeom prst="rect">
            <a:avLst/>
          </a:prstGeom>
        </p:spPr>
      </p:pic>
      <p:sp>
        <p:nvSpPr>
          <p:cNvPr id="11" name="Title 1"/>
          <p:cNvSpPr>
            <a:spLocks noGrp="1"/>
          </p:cNvSpPr>
          <p:nvPr>
            <p:ph type="title"/>
          </p:nvPr>
        </p:nvSpPr>
        <p:spPr>
          <a:xfrm>
            <a:off x="381000" y="153521"/>
            <a:ext cx="3429000" cy="1275229"/>
          </a:xfrm>
          <a:prstGeom prst="rect">
            <a:avLst/>
          </a:prstGeom>
          <a:noFill/>
        </p:spPr>
        <p:txBody>
          <a:bodyPr>
            <a:noAutofit/>
          </a:bodyPr>
          <a:lstStyle>
            <a:lvl1pPr>
              <a:defRPr sz="3200" b="1">
                <a:solidFill>
                  <a:schemeClr val="tx1"/>
                </a:solidFill>
              </a:defRPr>
            </a:lvl1pPr>
          </a:lstStyle>
          <a:p>
            <a:r>
              <a:rPr lang="en-US" dirty="0" smtClean="0"/>
              <a:t>Click to edit Master title style</a:t>
            </a:r>
            <a:endParaRPr lang="en-US" dirty="0"/>
          </a:p>
        </p:txBody>
      </p:sp>
      <p:sp>
        <p:nvSpPr>
          <p:cNvPr id="10" name="Content Placeholder 5"/>
          <p:cNvSpPr>
            <a:spLocks noGrp="1"/>
          </p:cNvSpPr>
          <p:nvPr>
            <p:ph sz="quarter" idx="4"/>
          </p:nvPr>
        </p:nvSpPr>
        <p:spPr>
          <a:xfrm>
            <a:off x="381000" y="1581150"/>
            <a:ext cx="34290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2" name="Picture 11"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0484892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pic>
        <p:nvPicPr>
          <p:cNvPr id="4" name="Picture 3"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5"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066800" y="1200151"/>
            <a:ext cx="7620000" cy="312419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title="decorative"/>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6692" y="1418317"/>
            <a:ext cx="1508698" cy="3175866"/>
          </a:xfrm>
          <a:prstGeom prst="rect">
            <a:avLst/>
          </a:prstGeom>
        </p:spPr>
      </p:pic>
    </p:spTree>
    <p:extLst>
      <p:ext uri="{BB962C8B-B14F-4D97-AF65-F5344CB8AC3E}">
        <p14:creationId xmlns:p14="http://schemas.microsoft.com/office/powerpoint/2010/main" val="5848238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24427153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2323" t="39515" r="16456" b="-1"/>
          <a:stretch/>
        </p:blipFill>
        <p:spPr>
          <a:xfrm>
            <a:off x="0" y="0"/>
            <a:ext cx="9144000" cy="4456060"/>
          </a:xfrm>
          <a:prstGeom prst="rect">
            <a:avLst/>
          </a:prstGeom>
        </p:spPr>
      </p:pic>
      <p:sp>
        <p:nvSpPr>
          <p:cNvPr id="5" name="Rectangle 4"/>
          <p:cNvSpPr/>
          <p:nvPr userDrawn="1"/>
        </p:nvSpPr>
        <p:spPr>
          <a:xfrm>
            <a:off x="0" y="2"/>
            <a:ext cx="9144001" cy="4458884"/>
          </a:xfrm>
          <a:prstGeom prst="rect">
            <a:avLst/>
          </a:prstGeom>
          <a:solidFill>
            <a:schemeClr val="bg1">
              <a:alpha val="77000"/>
            </a:schemeClr>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6" name="Picture 5"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410895015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13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7899372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2571750"/>
            <a:ext cx="6400800" cy="1314450"/>
          </a:xfrm>
        </p:spPr>
        <p:txBody>
          <a:bodyPr/>
          <a:lstStyle>
            <a:lvl1pPr marL="0" indent="0" algn="ctr">
              <a:buNone/>
              <a:defRPr i="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0" name="Title 1"/>
          <p:cNvSpPr>
            <a:spLocks noGrp="1"/>
          </p:cNvSpPr>
          <p:nvPr>
            <p:ph type="title"/>
          </p:nvPr>
        </p:nvSpPr>
        <p:spPr>
          <a:xfrm>
            <a:off x="0" y="971550"/>
            <a:ext cx="9144000" cy="1371599"/>
          </a:xfrm>
          <a:prstGeom prst="rect">
            <a:avLst/>
          </a:prstGeom>
          <a:noFill/>
        </p:spPr>
        <p:txBody>
          <a:bodyPr anchor="b"/>
          <a:lstStyle>
            <a:lvl1pPr>
              <a:defRPr>
                <a:solidFill>
                  <a:schemeClr val="tx1"/>
                </a:solidFill>
              </a:defRPr>
            </a:lvl1pPr>
          </a:lstStyle>
          <a:p>
            <a:r>
              <a:rPr lang="en-US" dirty="0" smtClean="0"/>
              <a:t>Click to edit Master title style</a:t>
            </a:r>
            <a:endParaRPr lang="en-US" dirty="0"/>
          </a:p>
        </p:txBody>
      </p:sp>
      <p:pic>
        <p:nvPicPr>
          <p:cNvPr id="9" name="Picture 8"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29853444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10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title="decorative"/>
          <p:cNvPicPr>
            <a:picLocks noChangeAspect="1"/>
          </p:cNvPicPr>
          <p:nvPr userDrawn="1"/>
        </p:nvPicPr>
        <p:blipFill rotWithShape="1">
          <a:blip r:embed="rId3" cstate="email">
            <a:extLst>
              <a:ext uri="{28A0092B-C50C-407E-A947-70E740481C1C}">
                <a14:useLocalDpi xmlns:a14="http://schemas.microsoft.com/office/drawing/2010/main" val="0"/>
              </a:ext>
            </a:extLst>
          </a:blip>
          <a:srcRect l="41357" r="17287"/>
          <a:stretch/>
        </p:blipFill>
        <p:spPr>
          <a:xfrm>
            <a:off x="7467600" y="1980164"/>
            <a:ext cx="1699490" cy="2496039"/>
          </a:xfrm>
          <a:prstGeom prst="rect">
            <a:avLst/>
          </a:prstGeom>
        </p:spPr>
      </p:pic>
      <p:pic>
        <p:nvPicPr>
          <p:cNvPr id="6" name="Picture 5" title="Virginia Department of Education logo"/>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57843467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11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title="decorative"/>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162800" y="1979713"/>
            <a:ext cx="2004295" cy="2476834"/>
          </a:xfrm>
          <a:prstGeom prst="rect">
            <a:avLst/>
          </a:prstGeom>
        </p:spPr>
      </p:pic>
      <p:pic>
        <p:nvPicPr>
          <p:cNvPr id="7" name="Picture 6" title="Virginia Department of Education logo"/>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67412514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2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title="decorative"/>
          <p:cNvPicPr>
            <a:picLocks noChangeAspect="1"/>
          </p:cNvPicPr>
          <p:nvPr userDrawn="1"/>
        </p:nvPicPr>
        <p:blipFill rotWithShape="1">
          <a:blip r:embed="rId3" cstate="email">
            <a:extLst>
              <a:ext uri="{28A0092B-C50C-407E-A947-70E740481C1C}">
                <a14:useLocalDpi xmlns:a14="http://schemas.microsoft.com/office/drawing/2010/main" val="0"/>
              </a:ext>
            </a:extLst>
          </a:blip>
          <a:srcRect r="8776"/>
          <a:stretch/>
        </p:blipFill>
        <p:spPr>
          <a:xfrm>
            <a:off x="6798171" y="2038349"/>
            <a:ext cx="2345829" cy="2418197"/>
          </a:xfrm>
          <a:prstGeom prst="rect">
            <a:avLst/>
          </a:prstGeom>
        </p:spPr>
      </p:pic>
      <p:pic>
        <p:nvPicPr>
          <p:cNvPr id="9" name="Picture 8" title="Virginia Department of Education logo"/>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1282492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9" name="Rectangle 8"/>
          <p:cNvSpPr/>
          <p:nvPr userDrawn="1"/>
        </p:nvSpPr>
        <p:spPr>
          <a:xfrm>
            <a:off x="384849" y="1047750"/>
            <a:ext cx="4033212" cy="3330863"/>
          </a:xfrm>
          <a:prstGeom prst="rect">
            <a:avLst/>
          </a:prstGeom>
          <a:solidFill>
            <a:schemeClr val="bg1"/>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10" name="Rectangle 9"/>
          <p:cNvSpPr/>
          <p:nvPr userDrawn="1"/>
        </p:nvSpPr>
        <p:spPr>
          <a:xfrm>
            <a:off x="4693614" y="1047750"/>
            <a:ext cx="4033212" cy="3330863"/>
          </a:xfrm>
          <a:prstGeom prst="rect">
            <a:avLst/>
          </a:prstGeom>
          <a:solidFill>
            <a:schemeClr val="bg1"/>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6" name="Content Placeholder 2"/>
          <p:cNvSpPr>
            <a:spLocks noGrp="1"/>
          </p:cNvSpPr>
          <p:nvPr>
            <p:ph sz="half" idx="1"/>
          </p:nvPr>
        </p:nvSpPr>
        <p:spPr>
          <a:xfrm>
            <a:off x="457200" y="1200151"/>
            <a:ext cx="3886200" cy="3047999"/>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3"/>
          <p:cNvSpPr>
            <a:spLocks noGrp="1"/>
          </p:cNvSpPr>
          <p:nvPr>
            <p:ph sz="half" idx="2"/>
          </p:nvPr>
        </p:nvSpPr>
        <p:spPr>
          <a:xfrm>
            <a:off x="4800600" y="1200151"/>
            <a:ext cx="3810000" cy="3047999"/>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1" name="Picture 10" title="decorative"/>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067497" y="1418317"/>
            <a:ext cx="1508698" cy="3175866"/>
          </a:xfrm>
          <a:prstGeom prst="rect">
            <a:avLst/>
          </a:prstGeom>
        </p:spPr>
      </p:pic>
      <p:pic>
        <p:nvPicPr>
          <p:cNvPr id="12" name="Picture 11" title="Virginia Department of Education logo"/>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26560806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9" name="Rectangle 8"/>
          <p:cNvSpPr/>
          <p:nvPr userDrawn="1"/>
        </p:nvSpPr>
        <p:spPr>
          <a:xfrm>
            <a:off x="384849" y="1047750"/>
            <a:ext cx="4033212" cy="3330863"/>
          </a:xfrm>
          <a:prstGeom prst="rect">
            <a:avLst/>
          </a:prstGeom>
          <a:solidFill>
            <a:schemeClr val="bg1"/>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10" name="Rectangle 9"/>
          <p:cNvSpPr/>
          <p:nvPr userDrawn="1"/>
        </p:nvSpPr>
        <p:spPr>
          <a:xfrm>
            <a:off x="4693614" y="1047750"/>
            <a:ext cx="4033212" cy="3330863"/>
          </a:xfrm>
          <a:prstGeom prst="rect">
            <a:avLst/>
          </a:prstGeom>
          <a:solidFill>
            <a:schemeClr val="bg1"/>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6" name="Content Placeholder 2"/>
          <p:cNvSpPr>
            <a:spLocks noGrp="1"/>
          </p:cNvSpPr>
          <p:nvPr>
            <p:ph sz="half" idx="1"/>
          </p:nvPr>
        </p:nvSpPr>
        <p:spPr>
          <a:xfrm>
            <a:off x="457200" y="1200151"/>
            <a:ext cx="3886200" cy="3047999"/>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3"/>
          <p:cNvSpPr>
            <a:spLocks noGrp="1"/>
          </p:cNvSpPr>
          <p:nvPr>
            <p:ph sz="half" idx="2"/>
          </p:nvPr>
        </p:nvSpPr>
        <p:spPr>
          <a:xfrm>
            <a:off x="4800600" y="1200151"/>
            <a:ext cx="3810000" cy="3047999"/>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1" name="Picture 10"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1118847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200151"/>
            <a:ext cx="4038600" cy="31241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00151"/>
            <a:ext cx="4038600" cy="31241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8" name="Picture 7"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92288782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31156"/>
            <a:ext cx="4040188"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1631156"/>
            <a:ext cx="4041775"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60140553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a:prstGeom prst="rect">
            <a:avLst/>
          </a:prstGeom>
        </p:spPr>
        <p:txBody>
          <a:bodyPr anchor="b">
            <a:normAutofit/>
          </a:bodyPr>
          <a:lstStyle>
            <a:lvl1pPr algn="l">
              <a:defRPr sz="2400" b="1"/>
            </a:lvl1pPr>
          </a:lstStyle>
          <a:p>
            <a:r>
              <a:rPr lang="en-US" dirty="0" smtClean="0"/>
              <a:t>Click to edit Master title style</a:t>
            </a:r>
            <a:endParaRPr lang="en-US" dirty="0"/>
          </a:p>
        </p:txBody>
      </p:sp>
      <p:sp>
        <p:nvSpPr>
          <p:cNvPr id="4" name="Text Placeholder 3"/>
          <p:cNvSpPr>
            <a:spLocks noGrp="1"/>
          </p:cNvSpPr>
          <p:nvPr>
            <p:ph type="body" sz="half" idx="2"/>
          </p:nvPr>
        </p:nvSpPr>
        <p:spPr>
          <a:xfrm>
            <a:off x="457201" y="1076326"/>
            <a:ext cx="3008313" cy="32406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2"/>
          <p:cNvSpPr>
            <a:spLocks noGrp="1"/>
          </p:cNvSpPr>
          <p:nvPr>
            <p:ph idx="1"/>
          </p:nvPr>
        </p:nvSpPr>
        <p:spPr>
          <a:xfrm>
            <a:off x="3575050" y="204789"/>
            <a:ext cx="5111750" cy="40433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75831855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723900"/>
          </a:xfrm>
          <a:prstGeom prst="rect">
            <a:avLst/>
          </a:prstGeom>
        </p:spPr>
        <p:txBody>
          <a:bodyPr anchor="b">
            <a:noAutofit/>
          </a:bodyPr>
          <a:lstStyle>
            <a:lvl1pPr algn="l">
              <a:defRPr sz="32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pic>
        <p:nvPicPr>
          <p:cNvPr id="10" name="Picture 9"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4602211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268141"/>
            <a:ext cx="7772400" cy="1021556"/>
          </a:xfrm>
        </p:spPr>
        <p:txBody>
          <a:bodyPr anchor="t"/>
          <a:lstStyle>
            <a:lvl1pPr algn="l">
              <a:defRPr sz="3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1143001"/>
            <a:ext cx="7772400" cy="1125140"/>
          </a:xfrm>
        </p:spPr>
        <p:txBody>
          <a:bodyPr anchor="b"/>
          <a:lstStyle>
            <a:lvl1pPr marL="0" indent="0">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E000780-5619-4268-B72E-BCB4D60300E3}" type="datetimeFigureOut">
              <a:rPr lang="en-US" smtClean="0"/>
              <a:t>10/28/2019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48D1FF7-DE7A-468E-81AD-367720C7FDEA}" type="slidenum">
              <a:rPr lang="en-US" smtClean="0"/>
              <a:t>‹#›</a:t>
            </a:fld>
            <a:endParaRPr lang="en-US" dirty="0"/>
          </a:p>
        </p:txBody>
      </p:sp>
    </p:spTree>
    <p:extLst>
      <p:ext uri="{BB962C8B-B14F-4D97-AF65-F5344CB8AC3E}">
        <p14:creationId xmlns:p14="http://schemas.microsoft.com/office/powerpoint/2010/main" val="35099144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8" name="Picture 7"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t="21780" b="14951"/>
          <a:stretch/>
        </p:blipFill>
        <p:spPr>
          <a:xfrm>
            <a:off x="0" y="776037"/>
            <a:ext cx="9144000" cy="3668501"/>
          </a:xfrm>
          <a:prstGeom prst="rect">
            <a:avLst/>
          </a:prstGeom>
        </p:spPr>
      </p:pic>
      <p:pic>
        <p:nvPicPr>
          <p:cNvPr id="5" name="Picture 4"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9"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599885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t="21780" b="14951"/>
          <a:stretch/>
        </p:blipFill>
        <p:spPr>
          <a:xfrm>
            <a:off x="0" y="776037"/>
            <a:ext cx="9144000" cy="3668501"/>
          </a:xfrm>
          <a:prstGeom prst="rect">
            <a:avLst/>
          </a:prstGeom>
        </p:spPr>
      </p:pic>
      <p:pic>
        <p:nvPicPr>
          <p:cNvPr id="9" name="Picture 8"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14"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0" y="858371"/>
            <a:ext cx="9144000" cy="494179"/>
          </a:xfrm>
          <a:solidFill>
            <a:srgbClr val="000000">
              <a:alpha val="49020"/>
            </a:srgbClr>
          </a:solidFill>
        </p:spPr>
        <p:txBody>
          <a:bodyPr>
            <a:normAutofit/>
          </a:bodyPr>
          <a:lstStyle>
            <a:lvl1pPr marL="0" indent="0" algn="ctr">
              <a:buNone/>
              <a:defRPr sz="2800" i="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6443095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pic>
        <p:nvPicPr>
          <p:cNvPr id="5" name="Picture 4"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2323" t="39515" r="16456" b="-1"/>
          <a:stretch/>
        </p:blipFill>
        <p:spPr>
          <a:xfrm>
            <a:off x="0" y="0"/>
            <a:ext cx="9144000" cy="4456060"/>
          </a:xfrm>
          <a:prstGeom prst="rect">
            <a:avLst/>
          </a:prstGeom>
        </p:spPr>
      </p:pic>
      <p:sp>
        <p:nvSpPr>
          <p:cNvPr id="6" name="Rectangle 5"/>
          <p:cNvSpPr/>
          <p:nvPr userDrawn="1"/>
        </p:nvSpPr>
        <p:spPr>
          <a:xfrm>
            <a:off x="0" y="2"/>
            <a:ext cx="9144001" cy="4458884"/>
          </a:xfrm>
          <a:prstGeom prst="rect">
            <a:avLst/>
          </a:prstGeom>
          <a:solidFill>
            <a:schemeClr val="bg1">
              <a:alpha val="77000"/>
            </a:schemeClr>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8"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3751542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pic>
        <p:nvPicPr>
          <p:cNvPr id="4" name="Picture 3"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5"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0990176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4" name="Picture 3" descr="hood11.png"/>
          <p:cNvPicPr>
            <a:picLocks noChangeAspect="1"/>
          </p:cNvPicPr>
          <p:nvPr userDrawn="1"/>
        </p:nvPicPr>
        <p:blipFill rotWithShape="1">
          <a:blip r:embed="rId2" cstate="email">
            <a:extLst>
              <a:ext uri="{28A0092B-C50C-407E-A947-70E740481C1C}">
                <a14:useLocalDpi xmlns:a14="http://schemas.microsoft.com/office/drawing/2010/main" val="0"/>
              </a:ext>
            </a:extLst>
          </a:blip>
          <a:srcRect r="19632"/>
          <a:stretch/>
        </p:blipFill>
        <p:spPr>
          <a:xfrm>
            <a:off x="6461189" y="2368846"/>
            <a:ext cx="2682811" cy="2107358"/>
          </a:xfrm>
          <a:prstGeom prst="rect">
            <a:avLst/>
          </a:prstGeom>
        </p:spPr>
      </p:pic>
      <p:pic>
        <p:nvPicPr>
          <p:cNvPr id="5" name="Picture 4"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416309056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r="30665"/>
          <a:stretch/>
        </p:blipFill>
        <p:spPr>
          <a:xfrm>
            <a:off x="1" y="819150"/>
            <a:ext cx="3837061" cy="3633963"/>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3"/>
          </p:nvPr>
        </p:nvSpPr>
        <p:spPr>
          <a:xfrm>
            <a:off x="4114800" y="1101329"/>
            <a:ext cx="4724400" cy="4237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114800" y="1581150"/>
            <a:ext cx="47244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363843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r="30665"/>
          <a:stretch/>
        </p:blipFill>
        <p:spPr>
          <a:xfrm>
            <a:off x="1" y="819150"/>
            <a:ext cx="3837061" cy="3633963"/>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114800" y="1200151"/>
            <a:ext cx="4724400" cy="312419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16934629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00151"/>
            <a:ext cx="8229600" cy="312419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a:off x="-1" y="4462415"/>
            <a:ext cx="9151305" cy="6858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7" title="Virginia is for Learners logo"/>
          <p:cNvPicPr>
            <a:picLocks noChangeAspect="1"/>
          </p:cNvPicPr>
          <p:nvPr userDrawn="1"/>
        </p:nvPicPr>
        <p:blipFill>
          <a:blip r:embed="rId31" cstate="email">
            <a:extLst>
              <a:ext uri="{28A0092B-C50C-407E-A947-70E740481C1C}">
                <a14:useLocalDpi xmlns:a14="http://schemas.microsoft.com/office/drawing/2010/main" val="0"/>
              </a:ext>
            </a:extLst>
          </a:blip>
          <a:stretch>
            <a:fillRect/>
          </a:stretch>
        </p:blipFill>
        <p:spPr>
          <a:xfrm>
            <a:off x="7619060" y="4495086"/>
            <a:ext cx="1320709" cy="611267"/>
          </a:xfrm>
          <a:prstGeom prst="rect">
            <a:avLst/>
          </a:prstGeom>
        </p:spPr>
      </p:pic>
      <p:cxnSp>
        <p:nvCxnSpPr>
          <p:cNvPr id="9" name="Straight Connector 8"/>
          <p:cNvCxnSpPr/>
          <p:nvPr userDrawn="1"/>
        </p:nvCxnSpPr>
        <p:spPr>
          <a:xfrm>
            <a:off x="0" y="4462415"/>
            <a:ext cx="9144000" cy="0"/>
          </a:xfrm>
          <a:prstGeom prst="line">
            <a:avLst/>
          </a:prstGeom>
          <a:ln>
            <a:solidFill>
              <a:srgbClr val="E20D38"/>
            </a:solidFill>
          </a:ln>
        </p:spPr>
        <p:style>
          <a:lnRef idx="2">
            <a:schemeClr val="accent1"/>
          </a:lnRef>
          <a:fillRef idx="0">
            <a:schemeClr val="accent1"/>
          </a:fillRef>
          <a:effectRef idx="1">
            <a:schemeClr val="accent1"/>
          </a:effectRef>
          <a:fontRef idx="minor">
            <a:schemeClr val="tx1"/>
          </a:fontRef>
        </p:style>
      </p:cxnSp>
      <p:sp>
        <p:nvSpPr>
          <p:cNvPr id="10" name="Slide Number Placeholder 5"/>
          <p:cNvSpPr txBox="1">
            <a:spLocks/>
          </p:cNvSpPr>
          <p:nvPr userDrawn="1"/>
        </p:nvSpPr>
        <p:spPr>
          <a:xfrm>
            <a:off x="165902" y="4667996"/>
            <a:ext cx="2133600" cy="274637"/>
          </a:xfrm>
          <a:prstGeom prst="rect">
            <a:avLst/>
          </a:prstGeom>
          <a:noFill/>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4A3BA662-FE18-4FD4-9A53-B2CA0A2E752A}" type="slidenum">
              <a:rPr lang="en-US" sz="2000" smtClean="0">
                <a:solidFill>
                  <a:schemeClr val="bg1"/>
                </a:solidFill>
              </a:rPr>
              <a:pPr algn="l"/>
              <a:t>‹#›</a:t>
            </a:fld>
            <a:endParaRPr lang="en-US" sz="2000" dirty="0">
              <a:solidFill>
                <a:schemeClr val="bg1"/>
              </a:solidFill>
            </a:endParaRPr>
          </a:p>
        </p:txBody>
      </p:sp>
    </p:spTree>
    <p:extLst>
      <p:ext uri="{BB962C8B-B14F-4D97-AF65-F5344CB8AC3E}">
        <p14:creationId xmlns:p14="http://schemas.microsoft.com/office/powerpoint/2010/main" val="56815336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80" r:id="rId3"/>
    <p:sldLayoutId id="2147483660" r:id="rId4"/>
    <p:sldLayoutId id="2147483681" r:id="rId5"/>
    <p:sldLayoutId id="2147483684" r:id="rId6"/>
    <p:sldLayoutId id="2147483690" r:id="rId7"/>
    <p:sldLayoutId id="2147483663" r:id="rId8"/>
    <p:sldLayoutId id="2147483664" r:id="rId9"/>
    <p:sldLayoutId id="2147483668" r:id="rId10"/>
    <p:sldLayoutId id="2147483669" r:id="rId11"/>
    <p:sldLayoutId id="2147483671" r:id="rId12"/>
    <p:sldLayoutId id="2147483662" r:id="rId13"/>
    <p:sldLayoutId id="2147483672" r:id="rId14"/>
    <p:sldLayoutId id="2147483665" r:id="rId15"/>
    <p:sldLayoutId id="2147483693" r:id="rId16"/>
    <p:sldLayoutId id="2147483650" r:id="rId17"/>
    <p:sldLayoutId id="2147483666" r:id="rId18"/>
    <p:sldLayoutId id="2147483694" r:id="rId19"/>
    <p:sldLayoutId id="2147483673" r:id="rId20"/>
    <p:sldLayoutId id="2147483674" r:id="rId21"/>
    <p:sldLayoutId id="2147483675" r:id="rId22"/>
    <p:sldLayoutId id="2147483686" r:id="rId23"/>
    <p:sldLayoutId id="2147483687" r:id="rId24"/>
    <p:sldLayoutId id="2147483652" r:id="rId25"/>
    <p:sldLayoutId id="2147483653" r:id="rId26"/>
    <p:sldLayoutId id="2147483656" r:id="rId27"/>
    <p:sldLayoutId id="2147483657" r:id="rId28"/>
    <p:sldLayoutId id="2147483695" r:id="rId2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hyperlink" Target="https://www2.ed.gov/about/offices/list/ocr/letters/colleague-el-201501.pdf" TargetMode="External"/><Relationship Id="rId2" Type="http://schemas.openxmlformats.org/officeDocument/2006/relationships/hyperlink" Target="https://www2.ed.gov/about/offices/list/oela/english-learner-toolkit/eltoolkit.pdf" TargetMode="External"/><Relationship Id="rId1" Type="http://schemas.openxmlformats.org/officeDocument/2006/relationships/slideLayout" Target="../slideLayouts/slideLayout17.xml"/><Relationship Id="rId4" Type="http://schemas.openxmlformats.org/officeDocument/2006/relationships/hyperlink" Target="http://www.doe.virginia.gov/federal_programs/esea/title3/index.s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hyperlink" Target="https://www2.ed.gov/about/offices/list/oela/english-learner-toolkit/chap5.pdf" TargetMode="External"/><Relationship Id="rId2" Type="http://schemas.openxmlformats.org/officeDocument/2006/relationships/hyperlink" Target="https://www2.ed.gov/about/offices/list/oela/english-learner-toolkit/chap2.pdf" TargetMode="Externa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3" Type="http://schemas.openxmlformats.org/officeDocument/2006/relationships/hyperlink" Target="https://www2.ed.gov/about/offices/list/oela/english-learner-toolkit/chap5.pdf" TargetMode="External"/><Relationship Id="rId2" Type="http://schemas.openxmlformats.org/officeDocument/2006/relationships/hyperlink" Target="https://www2.ed.gov/about/offices/list/oela/english-learner-toolkit/chap2.pdf" TargetMode="Externa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3" Type="http://schemas.openxmlformats.org/officeDocument/2006/relationships/hyperlink" Target="mailto:Kia.Johnson@doe.Virginia.gov" TargetMode="External"/><Relationship Id="rId2" Type="http://schemas.openxmlformats.org/officeDocument/2006/relationships/hyperlink" Target="mailto:Louise.Marks@doe.virginia.gov" TargetMode="External"/><Relationship Id="rId1" Type="http://schemas.openxmlformats.org/officeDocument/2006/relationships/slideLayout" Target="../slideLayouts/slideLayout17.xml"/><Relationship Id="rId4" Type="http://schemas.openxmlformats.org/officeDocument/2006/relationships/hyperlink" Target="mailto:Stacy.Freeman@doe.virginia.gov"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9.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123950"/>
          </a:xfrm>
        </p:spPr>
        <p:txBody>
          <a:bodyPr rtlCol="0" anchor="t">
            <a:noAutofit/>
          </a:bodyPr>
          <a:lstStyle/>
          <a:p>
            <a:pPr>
              <a:defRPr/>
            </a:pPr>
            <a:r>
              <a:rPr lang="en-US" sz="2700" b="1" dirty="0">
                <a:cs typeface="Arial" panose="020B0604020202020204" pitchFamily="34" charset="0"/>
              </a:rPr>
              <a:t>Preparing for </a:t>
            </a:r>
            <a:r>
              <a:rPr lang="en-US" sz="2700" b="1" dirty="0"/>
              <a:t>Title III, Part A </a:t>
            </a:r>
            <a:br>
              <a:rPr lang="en-US" sz="2700" b="1" dirty="0"/>
            </a:br>
            <a:r>
              <a:rPr lang="en-US" sz="2700" b="1" dirty="0">
                <a:cs typeface="Arial" panose="020B0604020202020204" pitchFamily="34" charset="0"/>
              </a:rPr>
              <a:t>Federal Program Monitoring</a:t>
            </a:r>
            <a:r>
              <a:rPr lang="en-US" sz="2700" b="1" dirty="0"/>
              <a:t> 2019-2020</a:t>
            </a:r>
            <a:r>
              <a:rPr lang="en-US" sz="2700" b="1" dirty="0">
                <a:solidFill>
                  <a:srgbClr val="002060"/>
                </a:solidFill>
                <a:cs typeface="Arial" panose="020B0604020202020204" pitchFamily="34" charset="0"/>
              </a:rPr>
              <a:t/>
            </a:r>
            <a:br>
              <a:rPr lang="en-US" sz="2700" b="1" dirty="0">
                <a:solidFill>
                  <a:srgbClr val="002060"/>
                </a:solidFill>
                <a:cs typeface="Arial" panose="020B0604020202020204" pitchFamily="34" charset="0"/>
              </a:rPr>
            </a:br>
            <a:r>
              <a:rPr lang="en-US" sz="2700" b="1" dirty="0">
                <a:solidFill>
                  <a:srgbClr val="002060"/>
                </a:solidFill>
              </a:rPr>
              <a:t/>
            </a:r>
            <a:br>
              <a:rPr lang="en-US" sz="2700" b="1" dirty="0">
                <a:solidFill>
                  <a:srgbClr val="002060"/>
                </a:solidFill>
              </a:rPr>
            </a:br>
            <a:endParaRPr lang="en-US" sz="2700" b="1" dirty="0">
              <a:solidFill>
                <a:srgbClr val="002060"/>
              </a:solidFill>
            </a:endParaRPr>
          </a:p>
        </p:txBody>
      </p:sp>
      <p:sp>
        <p:nvSpPr>
          <p:cNvPr id="3" name="Subtitle 2"/>
          <p:cNvSpPr>
            <a:spLocks noGrp="1"/>
          </p:cNvSpPr>
          <p:nvPr>
            <p:ph type="subTitle" idx="1"/>
          </p:nvPr>
        </p:nvSpPr>
        <p:spPr>
          <a:xfrm>
            <a:off x="1219200" y="1200150"/>
            <a:ext cx="6457950" cy="3086100"/>
          </a:xfrm>
        </p:spPr>
        <p:txBody>
          <a:bodyPr rtlCol="0">
            <a:noAutofit/>
          </a:bodyPr>
          <a:lstStyle/>
          <a:p>
            <a:pPr algn="ctr" eaLnBrk="1" hangingPunct="1">
              <a:spcBef>
                <a:spcPct val="0"/>
              </a:spcBef>
            </a:pPr>
            <a:endParaRPr lang="en-US" altLang="en-US" sz="1950" b="1" dirty="0">
              <a:solidFill>
                <a:srgbClr val="002060"/>
              </a:solidFill>
              <a:ea typeface="ＭＳ Ｐゴシック" pitchFamily="34" charset="-128"/>
              <a:cs typeface="Arial" panose="020B0604020202020204" pitchFamily="34" charset="0"/>
            </a:endParaRPr>
          </a:p>
          <a:p>
            <a:pPr algn="ctr" eaLnBrk="1" hangingPunct="1">
              <a:spcBef>
                <a:spcPct val="0"/>
              </a:spcBef>
            </a:pPr>
            <a:r>
              <a:rPr lang="en-US" altLang="en-US" sz="1950" b="1" i="0" dirty="0">
                <a:solidFill>
                  <a:srgbClr val="002060"/>
                </a:solidFill>
                <a:ea typeface="ＭＳ Ｐゴシック" pitchFamily="34" charset="-128"/>
                <a:cs typeface="Arial" panose="020B0604020202020204" pitchFamily="34" charset="0"/>
              </a:rPr>
              <a:t>Virginia Department of Education </a:t>
            </a:r>
          </a:p>
          <a:p>
            <a:pPr algn="ctr" eaLnBrk="1" hangingPunct="1">
              <a:spcBef>
                <a:spcPct val="0"/>
              </a:spcBef>
            </a:pPr>
            <a:r>
              <a:rPr lang="en-US" altLang="en-US" sz="1950" b="1" i="0" dirty="0">
                <a:solidFill>
                  <a:srgbClr val="002060"/>
                </a:solidFill>
                <a:ea typeface="ＭＳ Ｐゴシック" pitchFamily="34" charset="-128"/>
                <a:cs typeface="Arial" panose="020B0604020202020204" pitchFamily="34" charset="0"/>
              </a:rPr>
              <a:t>Office of ESEA Programs</a:t>
            </a:r>
          </a:p>
          <a:p>
            <a:pPr algn="ctr" eaLnBrk="1" hangingPunct="1">
              <a:spcBef>
                <a:spcPct val="0"/>
              </a:spcBef>
            </a:pPr>
            <a:endParaRPr lang="en-US" altLang="en-US" sz="1950" b="1" dirty="0">
              <a:solidFill>
                <a:srgbClr val="002060"/>
              </a:solidFill>
              <a:ea typeface="ＭＳ Ｐゴシック" pitchFamily="34" charset="-128"/>
              <a:cs typeface="Arial" panose="020B0604020202020204" pitchFamily="34" charset="0"/>
            </a:endParaRPr>
          </a:p>
          <a:p>
            <a:pPr algn="ctr" eaLnBrk="1" hangingPunct="1">
              <a:spcBef>
                <a:spcPct val="0"/>
              </a:spcBef>
            </a:pPr>
            <a:r>
              <a:rPr lang="en-US" altLang="en-US" sz="1950" b="1" dirty="0">
                <a:solidFill>
                  <a:srgbClr val="002060"/>
                </a:solidFill>
                <a:ea typeface="ＭＳ Ｐゴシック" pitchFamily="34" charset="-128"/>
                <a:cs typeface="Arial" panose="020B0604020202020204" pitchFamily="34" charset="0"/>
              </a:rPr>
              <a:t>Webinar - Wednesday October 16, 2019</a:t>
            </a:r>
          </a:p>
          <a:p>
            <a:pPr algn="ctr" eaLnBrk="1" hangingPunct="1">
              <a:spcBef>
                <a:spcPct val="0"/>
              </a:spcBef>
            </a:pPr>
            <a:r>
              <a:rPr lang="en-US" altLang="en-US" sz="1950" dirty="0">
                <a:solidFill>
                  <a:srgbClr val="002060"/>
                </a:solidFill>
                <a:ea typeface="ＭＳ Ｐゴシック" pitchFamily="34" charset="-128"/>
                <a:cs typeface="Arial" panose="020B0604020202020204" pitchFamily="34" charset="0"/>
              </a:rPr>
              <a:t>11:00 a.m.</a:t>
            </a:r>
            <a:endParaRPr lang="en-US" altLang="en-US" sz="1950" b="1" dirty="0">
              <a:solidFill>
                <a:srgbClr val="002060"/>
              </a:solidFill>
              <a:ea typeface="ＭＳ Ｐゴシック" pitchFamily="34" charset="-128"/>
              <a:cs typeface="Arial" panose="020B0604020202020204" pitchFamily="34" charset="0"/>
            </a:endParaRPr>
          </a:p>
          <a:p>
            <a:pPr algn="ctr" eaLnBrk="1" hangingPunct="1">
              <a:spcBef>
                <a:spcPct val="0"/>
              </a:spcBef>
            </a:pPr>
            <a:endParaRPr lang="en-US" altLang="en-US" sz="1950" b="1" dirty="0">
              <a:solidFill>
                <a:srgbClr val="002060"/>
              </a:solidFill>
              <a:ea typeface="ＭＳ Ｐゴシック" pitchFamily="34" charset="-128"/>
              <a:cs typeface="Arial" panose="020B0604020202020204" pitchFamily="34" charset="0"/>
            </a:endParaRPr>
          </a:p>
          <a:p>
            <a:pPr algn="ctr" eaLnBrk="1" hangingPunct="1">
              <a:spcBef>
                <a:spcPct val="0"/>
              </a:spcBef>
            </a:pPr>
            <a:endParaRPr lang="en-US" altLang="en-US" sz="1950" b="1" dirty="0">
              <a:solidFill>
                <a:srgbClr val="002060"/>
              </a:solidFill>
              <a:ea typeface="ＭＳ Ｐゴシック" pitchFamily="34" charset="-128"/>
              <a:cs typeface="Arial" panose="020B0604020202020204" pitchFamily="34" charset="0"/>
            </a:endParaRPr>
          </a:p>
        </p:txBody>
      </p:sp>
    </p:spTree>
    <p:extLst>
      <p:ext uri="{BB962C8B-B14F-4D97-AF65-F5344CB8AC3E}">
        <p14:creationId xmlns:p14="http://schemas.microsoft.com/office/powerpoint/2010/main" val="2738429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700" dirty="0"/>
              <a:t>Changes to the FPM Protocol</a:t>
            </a:r>
          </a:p>
        </p:txBody>
      </p:sp>
      <p:sp>
        <p:nvSpPr>
          <p:cNvPr id="5" name="Content Placeholder 4"/>
          <p:cNvSpPr>
            <a:spLocks noGrp="1"/>
          </p:cNvSpPr>
          <p:nvPr>
            <p:ph idx="1"/>
          </p:nvPr>
        </p:nvSpPr>
        <p:spPr/>
        <p:txBody>
          <a:bodyPr>
            <a:normAutofit/>
          </a:bodyPr>
          <a:lstStyle/>
          <a:p>
            <a:pPr marL="0" indent="0">
              <a:buNone/>
            </a:pPr>
            <a:r>
              <a:rPr lang="en-US" sz="1950" dirty="0">
                <a:solidFill>
                  <a:srgbClr val="002060"/>
                </a:solidFill>
              </a:rPr>
              <a:t>There are links to every supporting reference. They will help you answer the question – your cheat sheet!</a:t>
            </a:r>
          </a:p>
          <a:p>
            <a:pPr marL="0" indent="0">
              <a:buNone/>
            </a:pPr>
            <a:endParaRPr lang="en-US" sz="1950" dirty="0">
              <a:solidFill>
                <a:srgbClr val="002060"/>
              </a:solidFill>
            </a:endParaRPr>
          </a:p>
          <a:p>
            <a:pPr marL="0" indent="0">
              <a:buNone/>
            </a:pPr>
            <a:r>
              <a:rPr lang="en-US" sz="1950" dirty="0">
                <a:solidFill>
                  <a:srgbClr val="002060"/>
                </a:solidFill>
              </a:rPr>
              <a:t>There are set page breaks so you can type the answer to interview questions without running out of space. </a:t>
            </a:r>
          </a:p>
          <a:p>
            <a:pPr marL="0" indent="0">
              <a:buNone/>
            </a:pPr>
            <a:endParaRPr lang="en-US" sz="1950" dirty="0">
              <a:solidFill>
                <a:srgbClr val="002060"/>
              </a:solidFill>
            </a:endParaRPr>
          </a:p>
          <a:p>
            <a:pPr marL="0" indent="0">
              <a:buNone/>
            </a:pPr>
            <a:r>
              <a:rPr lang="en-US" sz="1950" dirty="0">
                <a:solidFill>
                  <a:srgbClr val="002060"/>
                </a:solidFill>
              </a:rPr>
              <a:t>Additional question X- Findings from a previous </a:t>
            </a:r>
            <a:r>
              <a:rPr lang="en-US" sz="1950" dirty="0" smtClean="0">
                <a:solidFill>
                  <a:srgbClr val="002060"/>
                </a:solidFill>
              </a:rPr>
              <a:t>monitoring</a:t>
            </a:r>
          </a:p>
          <a:p>
            <a:pPr marL="0" indent="0">
              <a:buNone/>
            </a:pPr>
            <a:endParaRPr lang="en-US" sz="1950" dirty="0">
              <a:solidFill>
                <a:srgbClr val="002060"/>
              </a:solidFill>
            </a:endParaRPr>
          </a:p>
          <a:p>
            <a:pPr marL="0" indent="0">
              <a:buNone/>
            </a:pPr>
            <a:endParaRPr lang="en-US" sz="1950" dirty="0">
              <a:solidFill>
                <a:srgbClr val="002060"/>
              </a:solidFill>
            </a:endParaRPr>
          </a:p>
        </p:txBody>
      </p:sp>
    </p:spTree>
    <p:extLst>
      <p:ext uri="{BB962C8B-B14F-4D97-AF65-F5344CB8AC3E}">
        <p14:creationId xmlns:p14="http://schemas.microsoft.com/office/powerpoint/2010/main" val="411549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solidFill>
                  <a:srgbClr val="002060"/>
                </a:solidFill>
              </a:rPr>
              <a:t>Federal Program </a:t>
            </a:r>
            <a:r>
              <a:rPr lang="en-US" dirty="0" smtClean="0">
                <a:solidFill>
                  <a:srgbClr val="002060"/>
                </a:solidFill>
              </a:rPr>
              <a:t>Monitoring - Civil Rights </a:t>
            </a:r>
            <a:endParaRPr lang="en-US" dirty="0">
              <a:solidFill>
                <a:srgbClr val="002060"/>
              </a:solidFill>
            </a:endParaRPr>
          </a:p>
        </p:txBody>
      </p:sp>
      <p:sp>
        <p:nvSpPr>
          <p:cNvPr id="5" name="Text Placeholder 4"/>
          <p:cNvSpPr>
            <a:spLocks noGrp="1"/>
          </p:cNvSpPr>
          <p:nvPr>
            <p:ph type="body" idx="1"/>
          </p:nvPr>
        </p:nvSpPr>
        <p:spPr/>
        <p:txBody>
          <a:bodyPr/>
          <a:lstStyle/>
          <a:p>
            <a:r>
              <a:rPr lang="en-US" dirty="0" smtClean="0">
                <a:solidFill>
                  <a:srgbClr val="002060"/>
                </a:solidFill>
              </a:rPr>
              <a:t>Title III, Part A </a:t>
            </a:r>
            <a:endParaRPr lang="en-US" dirty="0">
              <a:solidFill>
                <a:srgbClr val="002060"/>
              </a:solidFill>
            </a:endParaRPr>
          </a:p>
        </p:txBody>
      </p:sp>
    </p:spTree>
    <p:extLst>
      <p:ext uri="{BB962C8B-B14F-4D97-AF65-F5344CB8AC3E}">
        <p14:creationId xmlns:p14="http://schemas.microsoft.com/office/powerpoint/2010/main" val="3603211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700" dirty="0"/>
              <a:t>Civil Rights </a:t>
            </a:r>
          </a:p>
        </p:txBody>
      </p:sp>
      <p:sp>
        <p:nvSpPr>
          <p:cNvPr id="5" name="Content Placeholder 4"/>
          <p:cNvSpPr>
            <a:spLocks noGrp="1"/>
          </p:cNvSpPr>
          <p:nvPr>
            <p:ph idx="1"/>
          </p:nvPr>
        </p:nvSpPr>
        <p:spPr/>
        <p:txBody>
          <a:bodyPr>
            <a:normAutofit/>
          </a:bodyPr>
          <a:lstStyle/>
          <a:p>
            <a:pPr marL="0" indent="0">
              <a:buNone/>
            </a:pPr>
            <a:endParaRPr lang="en-US" sz="2100" dirty="0">
              <a:solidFill>
                <a:srgbClr val="002060"/>
              </a:solidFill>
            </a:endParaRPr>
          </a:p>
          <a:p>
            <a:pPr marL="0" indent="0">
              <a:buNone/>
            </a:pPr>
            <a:endParaRPr lang="en-US" sz="2100" dirty="0">
              <a:solidFill>
                <a:srgbClr val="002060"/>
              </a:solidFill>
            </a:endParaRPr>
          </a:p>
          <a:p>
            <a:pPr marL="0" indent="0">
              <a:buNone/>
            </a:pPr>
            <a:r>
              <a:rPr lang="en-US" sz="2000" dirty="0">
                <a:solidFill>
                  <a:srgbClr val="002060"/>
                </a:solidFill>
              </a:rPr>
              <a:t>As recipients of federal funds, U.S. public school divisions must uphold civil rights for ELs to include providing full and equal access to the same curriculum and educational opportunities as all students.</a:t>
            </a:r>
            <a:endParaRPr lang="en-US" sz="2000" dirty="0"/>
          </a:p>
        </p:txBody>
      </p:sp>
    </p:spTree>
    <p:extLst>
      <p:ext uri="{BB962C8B-B14F-4D97-AF65-F5344CB8AC3E}">
        <p14:creationId xmlns:p14="http://schemas.microsoft.com/office/powerpoint/2010/main" val="18824692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36368"/>
            <a:ext cx="9144000" cy="857250"/>
          </a:xfrm>
        </p:spPr>
        <p:txBody>
          <a:bodyPr>
            <a:normAutofit/>
          </a:bodyPr>
          <a:lstStyle/>
          <a:p>
            <a:r>
              <a:rPr lang="en-US" sz="2700" dirty="0"/>
              <a:t>Court Rulings </a:t>
            </a:r>
          </a:p>
        </p:txBody>
      </p:sp>
      <p:sp>
        <p:nvSpPr>
          <p:cNvPr id="5" name="Content Placeholder 4"/>
          <p:cNvSpPr>
            <a:spLocks noGrp="1"/>
          </p:cNvSpPr>
          <p:nvPr>
            <p:ph idx="1"/>
          </p:nvPr>
        </p:nvSpPr>
        <p:spPr>
          <a:xfrm>
            <a:off x="304800" y="971550"/>
            <a:ext cx="8534400" cy="3486150"/>
          </a:xfrm>
        </p:spPr>
        <p:txBody>
          <a:bodyPr>
            <a:normAutofit fontScale="77500" lnSpcReduction="20000"/>
          </a:bodyPr>
          <a:lstStyle/>
          <a:p>
            <a:pPr marL="0" indent="0">
              <a:buNone/>
              <a:defRPr/>
            </a:pPr>
            <a:r>
              <a:rPr lang="en-US" sz="2550" dirty="0">
                <a:solidFill>
                  <a:srgbClr val="002060"/>
                </a:solidFill>
              </a:rPr>
              <a:t>Many civil rights requirements relating to the education of ELs stem from various court rulings and federal policy decisions over the years including:  </a:t>
            </a:r>
          </a:p>
          <a:p>
            <a:pPr>
              <a:defRPr/>
            </a:pPr>
            <a:endParaRPr lang="en-US" sz="2550" dirty="0">
              <a:solidFill>
                <a:srgbClr val="002060"/>
              </a:solidFill>
            </a:endParaRPr>
          </a:p>
          <a:p>
            <a:pPr>
              <a:defRPr/>
            </a:pPr>
            <a:r>
              <a:rPr lang="en-US" sz="2550" dirty="0">
                <a:solidFill>
                  <a:srgbClr val="002060"/>
                </a:solidFill>
              </a:rPr>
              <a:t>Title VI of the Civil Rights Act (1964)</a:t>
            </a:r>
          </a:p>
          <a:p>
            <a:pPr>
              <a:defRPr/>
            </a:pPr>
            <a:r>
              <a:rPr lang="en-US" sz="2550" dirty="0">
                <a:solidFill>
                  <a:srgbClr val="002060"/>
                </a:solidFill>
              </a:rPr>
              <a:t>Lau v Nichols Supreme Court Decision (1974)</a:t>
            </a:r>
          </a:p>
          <a:p>
            <a:pPr>
              <a:defRPr/>
            </a:pPr>
            <a:r>
              <a:rPr lang="en-US" sz="2550" dirty="0">
                <a:solidFill>
                  <a:srgbClr val="002060"/>
                </a:solidFill>
              </a:rPr>
              <a:t>Equal Education Opportunities Act (1974)</a:t>
            </a:r>
          </a:p>
          <a:p>
            <a:pPr>
              <a:defRPr/>
            </a:pPr>
            <a:r>
              <a:rPr lang="en-US" sz="2550" dirty="0">
                <a:solidFill>
                  <a:srgbClr val="002060"/>
                </a:solidFill>
              </a:rPr>
              <a:t>Castañeda v Pickard Supreme Court Decision   </a:t>
            </a:r>
          </a:p>
          <a:p>
            <a:pPr>
              <a:defRPr/>
            </a:pPr>
            <a:r>
              <a:rPr lang="en-US" sz="2550" dirty="0">
                <a:solidFill>
                  <a:srgbClr val="002060"/>
                </a:solidFill>
              </a:rPr>
              <a:t> (1981)</a:t>
            </a:r>
          </a:p>
          <a:p>
            <a:pPr>
              <a:defRPr/>
            </a:pPr>
            <a:r>
              <a:rPr lang="en-US" sz="2550" dirty="0">
                <a:solidFill>
                  <a:srgbClr val="002060"/>
                </a:solidFill>
              </a:rPr>
              <a:t>Plyler v Doe Supreme Court Decision (1982)</a:t>
            </a:r>
          </a:p>
          <a:p>
            <a:pPr>
              <a:defRPr/>
            </a:pPr>
            <a:r>
              <a:rPr lang="en-US" sz="2550" dirty="0">
                <a:solidFill>
                  <a:srgbClr val="002060"/>
                </a:solidFill>
              </a:rPr>
              <a:t>U.S. Department of Education Office for Civil Rights (OCR) Policy Decisions</a:t>
            </a:r>
          </a:p>
          <a:p>
            <a:pPr marL="385763" indent="-385763">
              <a:buFont typeface="+mj-lt"/>
              <a:buAutoNum type="arabicPeriod"/>
            </a:pPr>
            <a:endParaRPr lang="en-US" dirty="0"/>
          </a:p>
        </p:txBody>
      </p:sp>
    </p:spTree>
    <p:extLst>
      <p:ext uri="{BB962C8B-B14F-4D97-AF65-F5344CB8AC3E}">
        <p14:creationId xmlns:p14="http://schemas.microsoft.com/office/powerpoint/2010/main" val="6047882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2700" dirty="0"/>
              <a:t>Not Accepting Title III funds</a:t>
            </a:r>
          </a:p>
        </p:txBody>
      </p:sp>
      <p:sp>
        <p:nvSpPr>
          <p:cNvPr id="6" name="Content Placeholder 5"/>
          <p:cNvSpPr>
            <a:spLocks noGrp="1"/>
          </p:cNvSpPr>
          <p:nvPr>
            <p:ph idx="1"/>
          </p:nvPr>
        </p:nvSpPr>
        <p:spPr>
          <a:xfrm>
            <a:off x="152400" y="1047750"/>
            <a:ext cx="8686800" cy="3047999"/>
          </a:xfrm>
        </p:spPr>
        <p:txBody>
          <a:bodyPr>
            <a:normAutofit/>
          </a:bodyPr>
          <a:lstStyle/>
          <a:p>
            <a:pPr>
              <a:buNone/>
            </a:pPr>
            <a:r>
              <a:rPr lang="en-US" sz="2100" dirty="0">
                <a:solidFill>
                  <a:srgbClr val="002060"/>
                </a:solidFill>
              </a:rPr>
              <a:t>   </a:t>
            </a:r>
            <a:r>
              <a:rPr lang="en-US" sz="2000" dirty="0">
                <a:solidFill>
                  <a:srgbClr val="002060"/>
                </a:solidFill>
              </a:rPr>
              <a:t>Some divisions in Virginia do not accept Title III funds or do not have </a:t>
            </a:r>
            <a:r>
              <a:rPr lang="en-US" sz="2000" dirty="0" smtClean="0">
                <a:solidFill>
                  <a:srgbClr val="002060"/>
                </a:solidFill>
              </a:rPr>
              <a:t>ELs. These </a:t>
            </a:r>
            <a:r>
              <a:rPr lang="en-US" sz="2000" dirty="0">
                <a:solidFill>
                  <a:srgbClr val="002060"/>
                </a:solidFill>
              </a:rPr>
              <a:t>divisions </a:t>
            </a:r>
            <a:r>
              <a:rPr lang="en-US" sz="2000" u="sng" dirty="0">
                <a:solidFill>
                  <a:srgbClr val="002060"/>
                </a:solidFill>
              </a:rPr>
              <a:t>must still meet</a:t>
            </a:r>
            <a:r>
              <a:rPr lang="en-US" sz="2000" dirty="0">
                <a:solidFill>
                  <a:srgbClr val="002060"/>
                </a:solidFill>
              </a:rPr>
              <a:t> federal civil rights requirements regarding the identification and education of ELs.</a:t>
            </a:r>
          </a:p>
          <a:p>
            <a:pPr>
              <a:buNone/>
            </a:pPr>
            <a:r>
              <a:rPr lang="en-US" sz="2000" dirty="0">
                <a:solidFill>
                  <a:srgbClr val="002060"/>
                </a:solidFill>
              </a:rPr>
              <a:t>   </a:t>
            </a:r>
          </a:p>
          <a:p>
            <a:pPr>
              <a:buNone/>
            </a:pPr>
            <a:r>
              <a:rPr lang="en-US" sz="2000" dirty="0">
                <a:solidFill>
                  <a:srgbClr val="002060"/>
                </a:solidFill>
              </a:rPr>
              <a:t>   These divisions will be monitored using only the “Federal Requirements for Serving ELs” section of the protocol and the Title I/III combined laws under ESSA. </a:t>
            </a:r>
          </a:p>
        </p:txBody>
      </p:sp>
    </p:spTree>
    <p:extLst>
      <p:ext uri="{BB962C8B-B14F-4D97-AF65-F5344CB8AC3E}">
        <p14:creationId xmlns:p14="http://schemas.microsoft.com/office/powerpoint/2010/main" val="593196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57250"/>
          </a:xfrm>
        </p:spPr>
        <p:txBody>
          <a:bodyPr>
            <a:normAutofit fontScale="90000"/>
          </a:bodyPr>
          <a:lstStyle/>
          <a:p>
            <a:r>
              <a:rPr lang="en-US" sz="3000" dirty="0" smtClean="0"/>
              <a:t>English </a:t>
            </a:r>
            <a:r>
              <a:rPr lang="en-US" sz="3000" dirty="0"/>
              <a:t>Language Development (ELD) Standards</a:t>
            </a:r>
            <a:r>
              <a:rPr lang="en-US" dirty="0"/>
              <a:t/>
            </a:r>
            <a:br>
              <a:rPr lang="en-US" dirty="0"/>
            </a:br>
            <a:endParaRPr lang="en-US" dirty="0"/>
          </a:p>
        </p:txBody>
      </p:sp>
      <p:sp>
        <p:nvSpPr>
          <p:cNvPr id="3" name="Content Placeholder 2"/>
          <p:cNvSpPr>
            <a:spLocks noGrp="1"/>
          </p:cNvSpPr>
          <p:nvPr>
            <p:ph idx="1"/>
          </p:nvPr>
        </p:nvSpPr>
        <p:spPr/>
        <p:txBody>
          <a:bodyPr/>
          <a:lstStyle/>
          <a:p>
            <a:pPr marL="0" indent="0">
              <a:buNone/>
            </a:pPr>
            <a:endParaRPr lang="en-US" sz="2100" dirty="0">
              <a:solidFill>
                <a:srgbClr val="002060"/>
              </a:solidFill>
            </a:endParaRPr>
          </a:p>
          <a:p>
            <a:pPr marL="0" indent="0">
              <a:buNone/>
            </a:pPr>
            <a:r>
              <a:rPr lang="en-US" sz="2100" dirty="0">
                <a:solidFill>
                  <a:srgbClr val="002060"/>
                </a:solidFill>
              </a:rPr>
              <a:t>1.1:  The LEA ensures the ELD Standards are implemented.  [§3115 and §1111]</a:t>
            </a:r>
          </a:p>
          <a:p>
            <a:endParaRPr lang="en-US" dirty="0"/>
          </a:p>
        </p:txBody>
      </p:sp>
    </p:spTree>
    <p:extLst>
      <p:ext uri="{BB962C8B-B14F-4D97-AF65-F5344CB8AC3E}">
        <p14:creationId xmlns:p14="http://schemas.microsoft.com/office/powerpoint/2010/main" val="15137261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000" dirty="0" smtClean="0"/>
              <a:t>Accountability </a:t>
            </a:r>
            <a:r>
              <a:rPr lang="en-US" sz="3000" dirty="0"/>
              <a:t>and Assessment </a:t>
            </a:r>
            <a:r>
              <a:rPr lang="en-US" sz="3000" dirty="0" smtClean="0"/>
              <a:t>2.1, 2.2 and 2.3</a:t>
            </a:r>
            <a:r>
              <a:rPr lang="en-US" dirty="0"/>
              <a:t/>
            </a:r>
            <a:br>
              <a:rPr lang="en-US" dirty="0"/>
            </a:br>
            <a:endParaRPr lang="en-US" dirty="0"/>
          </a:p>
        </p:txBody>
      </p:sp>
      <p:sp>
        <p:nvSpPr>
          <p:cNvPr id="3" name="Content Placeholder 2"/>
          <p:cNvSpPr>
            <a:spLocks noGrp="1"/>
          </p:cNvSpPr>
          <p:nvPr>
            <p:ph idx="1"/>
          </p:nvPr>
        </p:nvSpPr>
        <p:spPr>
          <a:xfrm>
            <a:off x="152400" y="1047750"/>
            <a:ext cx="8686800" cy="3124199"/>
          </a:xfrm>
        </p:spPr>
        <p:txBody>
          <a:bodyPr/>
          <a:lstStyle/>
          <a:p>
            <a:pPr marL="0" indent="0">
              <a:buNone/>
            </a:pPr>
            <a:r>
              <a:rPr lang="en-US" sz="2100" dirty="0">
                <a:solidFill>
                  <a:srgbClr val="002060"/>
                </a:solidFill>
              </a:rPr>
              <a:t>2.1:  The LEA ensures that all ELs participate in the Virginia Assessment Program and the English Language Proficiency (ELP) Assessment [§3113 and §1111]</a:t>
            </a:r>
          </a:p>
          <a:p>
            <a:pPr marL="0" indent="0">
              <a:buNone/>
            </a:pPr>
            <a:endParaRPr lang="en-US" sz="2100" dirty="0">
              <a:solidFill>
                <a:srgbClr val="002060"/>
              </a:solidFill>
            </a:endParaRPr>
          </a:p>
          <a:p>
            <a:pPr marL="0" indent="0">
              <a:buNone/>
            </a:pPr>
            <a:r>
              <a:rPr lang="en-US" sz="2100" dirty="0">
                <a:solidFill>
                  <a:srgbClr val="002060"/>
                </a:solidFill>
              </a:rPr>
              <a:t>2.2:  The LEA ensures that divisions monitor their rates of EL progress and proficiency.  [§3121 and §1111</a:t>
            </a:r>
            <a:r>
              <a:rPr lang="en-US" sz="2100" dirty="0" smtClean="0">
                <a:solidFill>
                  <a:srgbClr val="002060"/>
                </a:solidFill>
              </a:rPr>
              <a:t>]</a:t>
            </a:r>
          </a:p>
          <a:p>
            <a:pPr marL="0" indent="0">
              <a:buNone/>
            </a:pPr>
            <a:endParaRPr lang="en-US" sz="2100" dirty="0">
              <a:solidFill>
                <a:srgbClr val="002060"/>
              </a:solidFill>
            </a:endParaRPr>
          </a:p>
          <a:p>
            <a:pPr marL="0" indent="0">
              <a:buNone/>
            </a:pPr>
            <a:r>
              <a:rPr lang="en-US" sz="2100" dirty="0">
                <a:solidFill>
                  <a:srgbClr val="002060"/>
                </a:solidFill>
              </a:rPr>
              <a:t>2.3:  The LEA submits accurate data and reporting. [§3121 and 1111]</a:t>
            </a:r>
          </a:p>
          <a:p>
            <a:pPr marL="0" indent="0">
              <a:buNone/>
            </a:pPr>
            <a:endParaRPr lang="en-US" sz="2100" dirty="0">
              <a:solidFill>
                <a:srgbClr val="002060"/>
              </a:solidFill>
            </a:endParaRPr>
          </a:p>
          <a:p>
            <a:endParaRPr lang="en-US" dirty="0"/>
          </a:p>
        </p:txBody>
      </p:sp>
    </p:spTree>
    <p:extLst>
      <p:ext uri="{BB962C8B-B14F-4D97-AF65-F5344CB8AC3E}">
        <p14:creationId xmlns:p14="http://schemas.microsoft.com/office/powerpoint/2010/main" val="1745490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altLang="en-US" dirty="0">
                <a:solidFill>
                  <a:srgbClr val="002060"/>
                </a:solidFill>
                <a:cs typeface="Calibri" panose="020F0502020204030204" pitchFamily="34" charset="0"/>
              </a:rPr>
              <a:t>FPM timeline suggested by the state</a:t>
            </a:r>
            <a:br>
              <a:rPr lang="en-US" altLang="en-US" dirty="0">
                <a:solidFill>
                  <a:srgbClr val="002060"/>
                </a:solidFill>
                <a:cs typeface="Calibri" panose="020F0502020204030204" pitchFamily="34" charset="0"/>
              </a:rPr>
            </a:br>
            <a:r>
              <a:rPr lang="en-US" dirty="0">
                <a:solidFill>
                  <a:srgbClr val="002060"/>
                </a:solidFill>
              </a:rPr>
              <a:t/>
            </a:r>
            <a:br>
              <a:rPr lang="en-US" dirty="0">
                <a:solidFill>
                  <a:srgbClr val="002060"/>
                </a:solidFill>
              </a:rPr>
            </a:br>
            <a:endParaRPr lang="en-US" dirty="0">
              <a:solidFill>
                <a:srgbClr val="002060"/>
              </a:solidFill>
            </a:endParaRPr>
          </a:p>
        </p:txBody>
      </p:sp>
      <p:sp>
        <p:nvSpPr>
          <p:cNvPr id="5" name="Text Placeholder 4"/>
          <p:cNvSpPr>
            <a:spLocks noGrp="1"/>
          </p:cNvSpPr>
          <p:nvPr>
            <p:ph type="body" idx="1"/>
          </p:nvPr>
        </p:nvSpPr>
        <p:spPr/>
        <p:txBody>
          <a:bodyPr/>
          <a:lstStyle/>
          <a:p>
            <a:r>
              <a:rPr lang="en-US" dirty="0" smtClean="0">
                <a:solidFill>
                  <a:srgbClr val="002060"/>
                </a:solidFill>
              </a:rPr>
              <a:t>Title III, Part A </a:t>
            </a:r>
            <a:endParaRPr lang="en-US" dirty="0">
              <a:solidFill>
                <a:srgbClr val="002060"/>
              </a:solidFill>
            </a:endParaRPr>
          </a:p>
        </p:txBody>
      </p:sp>
    </p:spTree>
    <p:extLst>
      <p:ext uri="{BB962C8B-B14F-4D97-AF65-F5344CB8AC3E}">
        <p14:creationId xmlns:p14="http://schemas.microsoft.com/office/powerpoint/2010/main" val="39420188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700" dirty="0"/>
              <a:t>VDOE Process</a:t>
            </a:r>
          </a:p>
        </p:txBody>
      </p:sp>
      <p:sp>
        <p:nvSpPr>
          <p:cNvPr id="5" name="Content Placeholder 4"/>
          <p:cNvSpPr>
            <a:spLocks noGrp="1"/>
          </p:cNvSpPr>
          <p:nvPr>
            <p:ph idx="1"/>
          </p:nvPr>
        </p:nvSpPr>
        <p:spPr/>
        <p:txBody>
          <a:bodyPr>
            <a:normAutofit/>
          </a:bodyPr>
          <a:lstStyle/>
          <a:p>
            <a:pPr marL="385763" indent="-385763">
              <a:buFont typeface="+mj-lt"/>
              <a:buAutoNum type="arabicPeriod"/>
            </a:pPr>
            <a:r>
              <a:rPr lang="en-US" sz="2000" dirty="0">
                <a:solidFill>
                  <a:srgbClr val="002060"/>
                </a:solidFill>
              </a:rPr>
              <a:t>July 2019 – FPM technical assistance offered at Coordinators Academy</a:t>
            </a:r>
          </a:p>
          <a:p>
            <a:pPr marL="385763" indent="-385763">
              <a:buFont typeface="+mj-lt"/>
              <a:buAutoNum type="arabicPeriod"/>
            </a:pPr>
            <a:r>
              <a:rPr lang="en-US" sz="2000" dirty="0">
                <a:solidFill>
                  <a:srgbClr val="002060"/>
                </a:solidFill>
              </a:rPr>
              <a:t>October/November - Release of the revised protocol document with a support webinar </a:t>
            </a:r>
          </a:p>
          <a:p>
            <a:pPr marL="385763" indent="-385763">
              <a:buFont typeface="+mj-lt"/>
              <a:buAutoNum type="arabicPeriod"/>
            </a:pPr>
            <a:r>
              <a:rPr lang="en-US" sz="2000" dirty="0">
                <a:solidFill>
                  <a:srgbClr val="002060"/>
                </a:solidFill>
              </a:rPr>
              <a:t>December – All FPM visits scheduled</a:t>
            </a:r>
          </a:p>
          <a:p>
            <a:pPr marL="385763" indent="-385763">
              <a:buFont typeface="+mj-lt"/>
              <a:buAutoNum type="arabicPeriod"/>
            </a:pPr>
            <a:r>
              <a:rPr lang="en-US" sz="2000" dirty="0">
                <a:solidFill>
                  <a:srgbClr val="002060"/>
                </a:solidFill>
              </a:rPr>
              <a:t>January to March 2020 – Onsite or virtual FPM</a:t>
            </a:r>
          </a:p>
          <a:p>
            <a:pPr marL="385763" indent="-385763">
              <a:buFont typeface="+mj-lt"/>
              <a:buAutoNum type="arabicPeriod"/>
            </a:pPr>
            <a:r>
              <a:rPr lang="en-US" sz="2000" dirty="0">
                <a:solidFill>
                  <a:srgbClr val="002060"/>
                </a:solidFill>
              </a:rPr>
              <a:t>May – FPM compliance or non-compliance letters mailed to division Superintendent </a:t>
            </a:r>
          </a:p>
          <a:p>
            <a:pPr marL="0" indent="0">
              <a:buNone/>
            </a:pPr>
            <a:endParaRPr lang="en-US" dirty="0"/>
          </a:p>
        </p:txBody>
      </p:sp>
    </p:spTree>
    <p:extLst>
      <p:ext uri="{BB962C8B-B14F-4D97-AF65-F5344CB8AC3E}">
        <p14:creationId xmlns:p14="http://schemas.microsoft.com/office/powerpoint/2010/main" val="26805894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700" dirty="0"/>
              <a:t>Read</a:t>
            </a:r>
            <a:r>
              <a:rPr lang="en-US" sz="2700" dirty="0">
                <a:solidFill>
                  <a:srgbClr val="002060"/>
                </a:solidFill>
              </a:rPr>
              <a:t/>
            </a:r>
            <a:br>
              <a:rPr lang="en-US" sz="2700" dirty="0">
                <a:solidFill>
                  <a:srgbClr val="002060"/>
                </a:solidFill>
              </a:rPr>
            </a:br>
            <a:r>
              <a:rPr lang="en-US" sz="2700" dirty="0">
                <a:solidFill>
                  <a:srgbClr val="002060"/>
                </a:solidFill>
              </a:rPr>
              <a:t> </a:t>
            </a:r>
          </a:p>
        </p:txBody>
      </p:sp>
      <p:sp>
        <p:nvSpPr>
          <p:cNvPr id="3" name="Content Placeholder 2"/>
          <p:cNvSpPr>
            <a:spLocks noGrp="1"/>
          </p:cNvSpPr>
          <p:nvPr>
            <p:ph idx="1"/>
          </p:nvPr>
        </p:nvSpPr>
        <p:spPr>
          <a:xfrm>
            <a:off x="190500" y="1047750"/>
            <a:ext cx="8763000" cy="3965972"/>
          </a:xfrm>
        </p:spPr>
        <p:txBody>
          <a:bodyPr>
            <a:noAutofit/>
          </a:bodyPr>
          <a:lstStyle/>
          <a:p>
            <a:r>
              <a:rPr lang="en-US" sz="2000" dirty="0">
                <a:solidFill>
                  <a:srgbClr val="002060"/>
                </a:solidFill>
              </a:rPr>
              <a:t>Read the </a:t>
            </a:r>
            <a:r>
              <a:rPr lang="en-US" sz="2000" dirty="0">
                <a:solidFill>
                  <a:srgbClr val="002060"/>
                </a:solidFill>
                <a:hlinkClick r:id="rId2"/>
              </a:rPr>
              <a:t>Title III Toolkit</a:t>
            </a:r>
            <a:r>
              <a:rPr lang="en-US" sz="2000" dirty="0">
                <a:solidFill>
                  <a:srgbClr val="002060"/>
                </a:solidFill>
              </a:rPr>
              <a:t> and </a:t>
            </a:r>
            <a:r>
              <a:rPr lang="en-US" sz="2000" dirty="0">
                <a:solidFill>
                  <a:srgbClr val="002060"/>
                </a:solidFill>
                <a:hlinkClick r:id="rId3"/>
              </a:rPr>
              <a:t>Dear Colleague Letter</a:t>
            </a:r>
            <a:endParaRPr lang="en-US" sz="2000" dirty="0">
              <a:solidFill>
                <a:srgbClr val="002060"/>
              </a:solidFill>
            </a:endParaRPr>
          </a:p>
          <a:p>
            <a:r>
              <a:rPr lang="en-US" sz="2000" dirty="0">
                <a:solidFill>
                  <a:srgbClr val="002060"/>
                </a:solidFill>
              </a:rPr>
              <a:t>Review the </a:t>
            </a:r>
            <a:r>
              <a:rPr lang="en-US" sz="2000" dirty="0">
                <a:solidFill>
                  <a:srgbClr val="002060"/>
                </a:solidFill>
                <a:hlinkClick r:id="rId4"/>
              </a:rPr>
              <a:t>VDOE Title III Website</a:t>
            </a:r>
            <a:r>
              <a:rPr lang="en-US" sz="2000" dirty="0">
                <a:solidFill>
                  <a:srgbClr val="002060"/>
                </a:solidFill>
              </a:rPr>
              <a:t> for compliance documents and the ESSA State Plan for Virginia</a:t>
            </a:r>
          </a:p>
          <a:p>
            <a:r>
              <a:rPr lang="en-US" sz="2000" dirty="0">
                <a:solidFill>
                  <a:srgbClr val="002060"/>
                </a:solidFill>
              </a:rPr>
              <a:t>Review Coordinator and Consortium Conference presentations for additional insight</a:t>
            </a:r>
          </a:p>
          <a:p>
            <a:r>
              <a:rPr lang="en-US" sz="2000" dirty="0">
                <a:solidFill>
                  <a:srgbClr val="002060"/>
                </a:solidFill>
              </a:rPr>
              <a:t>Read your division documentation. Do stakeholders have access to EL forms used in your division? Do they meet ESSA compliance and reflect language changes?</a:t>
            </a:r>
          </a:p>
          <a:p>
            <a:r>
              <a:rPr lang="en-US" sz="2000" dirty="0">
                <a:solidFill>
                  <a:srgbClr val="002060"/>
                </a:solidFill>
              </a:rPr>
              <a:t>Read your home language survey questions and your written entrance/identification/screening/placement procedure</a:t>
            </a:r>
          </a:p>
        </p:txBody>
      </p:sp>
    </p:spTree>
    <p:extLst>
      <p:ext uri="{BB962C8B-B14F-4D97-AF65-F5344CB8AC3E}">
        <p14:creationId xmlns:p14="http://schemas.microsoft.com/office/powerpoint/2010/main" val="3246404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5" y="0"/>
            <a:ext cx="9144000" cy="857250"/>
          </a:xfrm>
        </p:spPr>
        <p:txBody>
          <a:bodyPr>
            <a:normAutofit/>
          </a:bodyPr>
          <a:lstStyle/>
          <a:p>
            <a:r>
              <a:rPr lang="en-US" sz="2700" dirty="0"/>
              <a:t>Disclaimer</a:t>
            </a:r>
          </a:p>
        </p:txBody>
      </p:sp>
      <p:sp>
        <p:nvSpPr>
          <p:cNvPr id="3" name="Content Placeholder 2"/>
          <p:cNvSpPr>
            <a:spLocks noGrp="1"/>
          </p:cNvSpPr>
          <p:nvPr>
            <p:ph idx="1"/>
          </p:nvPr>
        </p:nvSpPr>
        <p:spPr>
          <a:xfrm>
            <a:off x="471055" y="1047750"/>
            <a:ext cx="8229600" cy="3124199"/>
          </a:xfrm>
        </p:spPr>
        <p:txBody>
          <a:bodyPr>
            <a:normAutofit/>
          </a:bodyPr>
          <a:lstStyle/>
          <a:p>
            <a:pPr marL="82153" indent="0">
              <a:buNone/>
            </a:pPr>
            <a:endParaRPr lang="en-US" sz="2400" b="0" dirty="0" smtClean="0">
              <a:solidFill>
                <a:srgbClr val="002060"/>
              </a:solidFill>
              <a:cs typeface="Calibri" panose="020F0502020204030204" pitchFamily="34" charset="0"/>
            </a:endParaRPr>
          </a:p>
          <a:p>
            <a:pPr marL="82153" indent="0">
              <a:buNone/>
            </a:pPr>
            <a:r>
              <a:rPr lang="en-US" sz="2400" b="0" dirty="0" smtClean="0">
                <a:solidFill>
                  <a:srgbClr val="002060"/>
                </a:solidFill>
                <a:cs typeface="Calibri" panose="020F0502020204030204" pitchFamily="34" charset="0"/>
              </a:rPr>
              <a:t>The </a:t>
            </a:r>
            <a:r>
              <a:rPr lang="en-US" sz="2400" b="0" dirty="0">
                <a:solidFill>
                  <a:srgbClr val="002060"/>
                </a:solidFill>
                <a:cs typeface="Calibri" panose="020F0502020204030204" pitchFamily="34" charset="0"/>
              </a:rPr>
              <a:t>academy was planned under a grant from the U. S. Department of Education (USED). However, the content does not necessarily represent the policy of the USED, and you should not assume endorsement by the federal government.</a:t>
            </a:r>
          </a:p>
          <a:p>
            <a:pPr marL="82153" indent="0" algn="ctr">
              <a:buNone/>
            </a:pPr>
            <a:endParaRPr lang="en-US" dirty="0" smtClean="0">
              <a:solidFill>
                <a:srgbClr val="002060"/>
              </a:solidFill>
            </a:endParaRPr>
          </a:p>
        </p:txBody>
      </p:sp>
      <p:sp>
        <p:nvSpPr>
          <p:cNvPr id="5" name="Slide Number Placeholder 3"/>
          <p:cNvSpPr>
            <a:spLocks noGrp="1"/>
          </p:cNvSpPr>
          <p:nvPr>
            <p:ph type="sldNum" sz="quarter" idx="4294967295"/>
          </p:nvPr>
        </p:nvSpPr>
        <p:spPr/>
        <p:txBody>
          <a:bodyPr/>
          <a:lstStyle/>
          <a:p>
            <a:pPr>
              <a:defRPr/>
            </a:pPr>
            <a:r>
              <a:rPr lang="en-US" dirty="0" smtClean="0">
                <a:solidFill>
                  <a:schemeClr val="bg1"/>
                </a:solidFill>
                <a:latin typeface="Arial" panose="020B0604020202020204" pitchFamily="34" charset="0"/>
                <a:cs typeface="Arial" panose="020B0604020202020204" pitchFamily="34" charset="0"/>
              </a:rPr>
              <a:t>  </a:t>
            </a: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038847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700" dirty="0"/>
              <a:t>Evaluate the EL Program</a:t>
            </a:r>
            <a:r>
              <a:rPr lang="en-US" sz="2700" dirty="0">
                <a:solidFill>
                  <a:srgbClr val="002060"/>
                </a:solidFill>
              </a:rPr>
              <a:t/>
            </a:r>
            <a:br>
              <a:rPr lang="en-US" sz="2700" dirty="0">
                <a:solidFill>
                  <a:srgbClr val="002060"/>
                </a:solidFill>
              </a:rPr>
            </a:br>
            <a:endParaRPr lang="en-US" sz="2700" dirty="0"/>
          </a:p>
        </p:txBody>
      </p:sp>
      <p:sp>
        <p:nvSpPr>
          <p:cNvPr id="3" name="Content Placeholder 2"/>
          <p:cNvSpPr>
            <a:spLocks noGrp="1"/>
          </p:cNvSpPr>
          <p:nvPr>
            <p:ph idx="1"/>
          </p:nvPr>
        </p:nvSpPr>
        <p:spPr>
          <a:xfrm>
            <a:off x="114300" y="1047750"/>
            <a:ext cx="8915399" cy="3829050"/>
          </a:xfrm>
        </p:spPr>
        <p:txBody>
          <a:bodyPr>
            <a:normAutofit fontScale="25000" lnSpcReduction="20000"/>
          </a:bodyPr>
          <a:lstStyle/>
          <a:p>
            <a:r>
              <a:rPr lang="en-US" sz="7800" dirty="0">
                <a:solidFill>
                  <a:srgbClr val="002060"/>
                </a:solidFill>
              </a:rPr>
              <a:t>Collect EL data (2 years) on ACCESS for ELs 2.0, from SSWS and ACCESS, division and school reports </a:t>
            </a:r>
          </a:p>
          <a:p>
            <a:r>
              <a:rPr lang="en-US" sz="7800" dirty="0">
                <a:solidFill>
                  <a:srgbClr val="002060"/>
                </a:solidFill>
              </a:rPr>
              <a:t>Correlate EL SOL pass rates in reading, math, and science with ACCESS progress and proficiency   </a:t>
            </a:r>
          </a:p>
          <a:p>
            <a:r>
              <a:rPr lang="en-US" sz="7800" dirty="0">
                <a:solidFill>
                  <a:srgbClr val="002060"/>
                </a:solidFill>
              </a:rPr>
              <a:t>Identify SOQ for EL teachers</a:t>
            </a:r>
          </a:p>
          <a:p>
            <a:r>
              <a:rPr lang="en-US" sz="7800" dirty="0">
                <a:solidFill>
                  <a:srgbClr val="002060"/>
                </a:solidFill>
              </a:rPr>
              <a:t>Evaluate the effectiveness of your LIEP at all grade levels and the EL professional development offered to EL teachers, content teachers and administrators </a:t>
            </a:r>
          </a:p>
          <a:p>
            <a:r>
              <a:rPr lang="en-US" sz="7800" dirty="0">
                <a:solidFill>
                  <a:srgbClr val="002060"/>
                </a:solidFill>
              </a:rPr>
              <a:t>Evaluate your parent, family and community engagement strategies </a:t>
            </a:r>
          </a:p>
          <a:p>
            <a:r>
              <a:rPr lang="en-US" sz="7800" dirty="0">
                <a:solidFill>
                  <a:srgbClr val="002060"/>
                </a:solidFill>
              </a:rPr>
              <a:t>Create a needs assessment</a:t>
            </a:r>
          </a:p>
          <a:p>
            <a:r>
              <a:rPr lang="en-US" sz="7800" dirty="0">
                <a:solidFill>
                  <a:srgbClr val="002060"/>
                </a:solidFill>
              </a:rPr>
              <a:t>Contact the VDOE for clarification</a:t>
            </a:r>
          </a:p>
          <a:p>
            <a:endParaRPr lang="en-US" dirty="0"/>
          </a:p>
        </p:txBody>
      </p:sp>
    </p:spTree>
    <p:extLst>
      <p:ext uri="{BB962C8B-B14F-4D97-AF65-F5344CB8AC3E}">
        <p14:creationId xmlns:p14="http://schemas.microsoft.com/office/powerpoint/2010/main" val="38940856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57250"/>
          </a:xfrm>
        </p:spPr>
        <p:txBody>
          <a:bodyPr>
            <a:noAutofit/>
          </a:bodyPr>
          <a:lstStyle/>
          <a:p>
            <a:r>
              <a:rPr lang="en-US" sz="2700" dirty="0"/>
              <a:t>Schedule Initial Meetings </a:t>
            </a:r>
            <a:r>
              <a:rPr lang="en-US" sz="2700" dirty="0">
                <a:solidFill>
                  <a:srgbClr val="002060"/>
                </a:solidFill>
              </a:rPr>
              <a:t/>
            </a:r>
            <a:br>
              <a:rPr lang="en-US" sz="2700" dirty="0">
                <a:solidFill>
                  <a:srgbClr val="002060"/>
                </a:solidFill>
              </a:rPr>
            </a:br>
            <a:endParaRPr lang="en-US" sz="2700" dirty="0"/>
          </a:p>
        </p:txBody>
      </p:sp>
      <p:sp>
        <p:nvSpPr>
          <p:cNvPr id="3" name="Content Placeholder 2"/>
          <p:cNvSpPr>
            <a:spLocks noGrp="1"/>
          </p:cNvSpPr>
          <p:nvPr>
            <p:ph idx="1"/>
          </p:nvPr>
        </p:nvSpPr>
        <p:spPr/>
        <p:txBody>
          <a:bodyPr>
            <a:normAutofit fontScale="92500" lnSpcReduction="10000"/>
          </a:bodyPr>
          <a:lstStyle/>
          <a:p>
            <a:pPr marL="0" indent="0">
              <a:buNone/>
            </a:pPr>
            <a:r>
              <a:rPr lang="en-US" sz="2200" dirty="0">
                <a:solidFill>
                  <a:srgbClr val="002060"/>
                </a:solidFill>
              </a:rPr>
              <a:t>Schedule meetings with division stakeholders: </a:t>
            </a:r>
          </a:p>
          <a:p>
            <a:r>
              <a:rPr lang="en-US" sz="2200" dirty="0">
                <a:solidFill>
                  <a:srgbClr val="002060"/>
                </a:solidFill>
              </a:rPr>
              <a:t>Title I</a:t>
            </a:r>
          </a:p>
          <a:p>
            <a:r>
              <a:rPr lang="en-US" sz="2200" dirty="0">
                <a:solidFill>
                  <a:srgbClr val="002060"/>
                </a:solidFill>
              </a:rPr>
              <a:t>Special Education</a:t>
            </a:r>
          </a:p>
          <a:p>
            <a:r>
              <a:rPr lang="en-US" sz="2200" dirty="0">
                <a:solidFill>
                  <a:srgbClr val="002060"/>
                </a:solidFill>
              </a:rPr>
              <a:t>Counselors</a:t>
            </a:r>
          </a:p>
          <a:p>
            <a:r>
              <a:rPr lang="en-US" sz="2200" dirty="0">
                <a:solidFill>
                  <a:srgbClr val="002060"/>
                </a:solidFill>
              </a:rPr>
              <a:t>DDOT</a:t>
            </a:r>
          </a:p>
          <a:p>
            <a:r>
              <a:rPr lang="en-US" sz="2200" dirty="0">
                <a:solidFill>
                  <a:srgbClr val="002060"/>
                </a:solidFill>
              </a:rPr>
              <a:t>Data entry</a:t>
            </a:r>
          </a:p>
          <a:p>
            <a:r>
              <a:rPr lang="en-US" sz="2200" dirty="0">
                <a:solidFill>
                  <a:srgbClr val="002060"/>
                </a:solidFill>
              </a:rPr>
              <a:t>HR </a:t>
            </a:r>
          </a:p>
          <a:p>
            <a:r>
              <a:rPr lang="en-US" sz="2200" dirty="0">
                <a:solidFill>
                  <a:srgbClr val="002060"/>
                </a:solidFill>
              </a:rPr>
              <a:t>Preschool</a:t>
            </a:r>
          </a:p>
          <a:p>
            <a:r>
              <a:rPr lang="en-US" sz="2200" dirty="0">
                <a:solidFill>
                  <a:srgbClr val="002060"/>
                </a:solidFill>
              </a:rPr>
              <a:t>Career and College Readiness</a:t>
            </a:r>
          </a:p>
          <a:p>
            <a:endParaRPr lang="en-US" dirty="0"/>
          </a:p>
        </p:txBody>
      </p:sp>
    </p:spTree>
    <p:extLst>
      <p:ext uri="{BB962C8B-B14F-4D97-AF65-F5344CB8AC3E}">
        <p14:creationId xmlns:p14="http://schemas.microsoft.com/office/powerpoint/2010/main" val="30688748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700" dirty="0"/>
              <a:t>Division Process </a:t>
            </a:r>
            <a:br>
              <a:rPr lang="en-US" sz="2700" dirty="0"/>
            </a:br>
            <a:r>
              <a:rPr lang="en-US" sz="2700" dirty="0"/>
              <a:t>October 2019</a:t>
            </a:r>
          </a:p>
        </p:txBody>
      </p:sp>
      <p:sp>
        <p:nvSpPr>
          <p:cNvPr id="3" name="Content Placeholder 2"/>
          <p:cNvSpPr>
            <a:spLocks noGrp="1"/>
          </p:cNvSpPr>
          <p:nvPr>
            <p:ph idx="1"/>
          </p:nvPr>
        </p:nvSpPr>
        <p:spPr>
          <a:xfrm>
            <a:off x="304800" y="1047750"/>
            <a:ext cx="8534400" cy="3276600"/>
          </a:xfrm>
        </p:spPr>
        <p:txBody>
          <a:bodyPr>
            <a:noAutofit/>
          </a:bodyPr>
          <a:lstStyle/>
          <a:p>
            <a:pPr marL="0" indent="0">
              <a:buNone/>
            </a:pPr>
            <a:r>
              <a:rPr lang="en-US" sz="2000" dirty="0">
                <a:solidFill>
                  <a:srgbClr val="002060"/>
                </a:solidFill>
              </a:rPr>
              <a:t>Collect documents electronically to meet the civil rights section of the FPM document. The civil rights section is required by all divisions regardless of accepting Title III funds: </a:t>
            </a:r>
          </a:p>
          <a:p>
            <a:pPr lvl="1">
              <a:buFont typeface="Arial" panose="020B0604020202020204" pitchFamily="34" charset="0"/>
              <a:buChar char="•"/>
            </a:pPr>
            <a:r>
              <a:rPr lang="en-US" sz="2000" dirty="0">
                <a:solidFill>
                  <a:srgbClr val="002060"/>
                </a:solidFill>
              </a:rPr>
              <a:t>Provide written identification and entrance procedures – evidence of consistent identification, testing and placement procedure for all grade levels. See Supt’s Memo 194-17 (handout checklist)  </a:t>
            </a:r>
          </a:p>
          <a:p>
            <a:pPr lvl="1">
              <a:buFont typeface="Arial" panose="020B0604020202020204" pitchFamily="34" charset="0"/>
              <a:buChar char="•"/>
            </a:pPr>
            <a:r>
              <a:rPr lang="en-US" sz="2000" dirty="0">
                <a:solidFill>
                  <a:srgbClr val="002060"/>
                </a:solidFill>
              </a:rPr>
              <a:t>Provide number of endorsed EL teachers and schedules</a:t>
            </a:r>
          </a:p>
          <a:p>
            <a:pPr lvl="1">
              <a:buFont typeface="Arial" panose="020B0604020202020204" pitchFamily="34" charset="0"/>
              <a:buChar char="•"/>
            </a:pPr>
            <a:r>
              <a:rPr lang="en-US" sz="2000" dirty="0">
                <a:solidFill>
                  <a:srgbClr val="002060"/>
                </a:solidFill>
              </a:rPr>
              <a:t>Provide LIEP services offered to ELs in grades K-5, 6-8 and 9-12 that serves ELs level 1-4.3 </a:t>
            </a:r>
          </a:p>
        </p:txBody>
      </p:sp>
    </p:spTree>
    <p:extLst>
      <p:ext uri="{BB962C8B-B14F-4D97-AF65-F5344CB8AC3E}">
        <p14:creationId xmlns:p14="http://schemas.microsoft.com/office/powerpoint/2010/main" val="7877269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700" dirty="0"/>
              <a:t>Division Process </a:t>
            </a:r>
            <a:br>
              <a:rPr lang="en-US" sz="2700" dirty="0"/>
            </a:br>
            <a:r>
              <a:rPr lang="en-US" sz="2700" dirty="0"/>
              <a:t>October </a:t>
            </a:r>
            <a:r>
              <a:rPr lang="en-US" sz="2700" dirty="0" smtClean="0"/>
              <a:t>2019, </a:t>
            </a:r>
            <a:r>
              <a:rPr lang="en-US" sz="1200" dirty="0" smtClean="0"/>
              <a:t>continued</a:t>
            </a:r>
            <a:endParaRPr lang="en-US" sz="1200" dirty="0"/>
          </a:p>
        </p:txBody>
      </p:sp>
      <p:sp>
        <p:nvSpPr>
          <p:cNvPr id="3" name="Content Placeholder 2"/>
          <p:cNvSpPr>
            <a:spLocks noGrp="1"/>
          </p:cNvSpPr>
          <p:nvPr>
            <p:ph idx="1"/>
          </p:nvPr>
        </p:nvSpPr>
        <p:spPr>
          <a:xfrm>
            <a:off x="152400" y="1063229"/>
            <a:ext cx="8458200" cy="3451622"/>
          </a:xfrm>
        </p:spPr>
        <p:txBody>
          <a:bodyPr>
            <a:noAutofit/>
          </a:bodyPr>
          <a:lstStyle/>
          <a:p>
            <a:pPr marL="0" indent="0">
              <a:buNone/>
            </a:pPr>
            <a:r>
              <a:rPr lang="en-US" sz="2000" dirty="0">
                <a:solidFill>
                  <a:srgbClr val="002060"/>
                </a:solidFill>
              </a:rPr>
              <a:t>Continue to collect documents electronically: </a:t>
            </a:r>
          </a:p>
          <a:p>
            <a:pPr lvl="1">
              <a:buFont typeface="Arial" panose="020B0604020202020204" pitchFamily="34" charset="0"/>
              <a:buChar char="•"/>
            </a:pPr>
            <a:r>
              <a:rPr lang="en-US" sz="2000" dirty="0">
                <a:solidFill>
                  <a:srgbClr val="002060"/>
                </a:solidFill>
              </a:rPr>
              <a:t>How the EL program collaborates with other programs; special education; CTE; preschool and Title I, Part A</a:t>
            </a:r>
          </a:p>
          <a:p>
            <a:pPr lvl="1">
              <a:buFont typeface="Arial" panose="020B0604020202020204" pitchFamily="34" charset="0"/>
              <a:buChar char="•"/>
            </a:pPr>
            <a:r>
              <a:rPr lang="en-US" sz="2000" dirty="0">
                <a:solidFill>
                  <a:srgbClr val="002060"/>
                </a:solidFill>
              </a:rPr>
              <a:t>Subgroup data, for example CTE EL numbers; dually identified numbers; opt out ELs </a:t>
            </a:r>
          </a:p>
          <a:p>
            <a:pPr lvl="1">
              <a:buFont typeface="Arial" panose="020B0604020202020204" pitchFamily="34" charset="0"/>
              <a:buChar char="•"/>
            </a:pPr>
            <a:r>
              <a:rPr lang="en-US" sz="2000" dirty="0">
                <a:solidFill>
                  <a:srgbClr val="002060"/>
                </a:solidFill>
              </a:rPr>
              <a:t>Keep sign in evidence and agendas reflecting LEP parent engagement and translated documents </a:t>
            </a:r>
          </a:p>
        </p:txBody>
      </p:sp>
    </p:spTree>
    <p:extLst>
      <p:ext uri="{BB962C8B-B14F-4D97-AF65-F5344CB8AC3E}">
        <p14:creationId xmlns:p14="http://schemas.microsoft.com/office/powerpoint/2010/main" val="21301397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700" dirty="0"/>
              <a:t>Division Process </a:t>
            </a:r>
            <a:br>
              <a:rPr lang="en-US" sz="2700" dirty="0"/>
            </a:br>
            <a:r>
              <a:rPr lang="en-US" sz="2700" dirty="0"/>
              <a:t>November 2019</a:t>
            </a:r>
          </a:p>
        </p:txBody>
      </p:sp>
      <p:sp>
        <p:nvSpPr>
          <p:cNvPr id="3" name="Content Placeholder 2"/>
          <p:cNvSpPr>
            <a:spLocks noGrp="1"/>
          </p:cNvSpPr>
          <p:nvPr>
            <p:ph idx="1"/>
          </p:nvPr>
        </p:nvSpPr>
        <p:spPr>
          <a:xfrm>
            <a:off x="228600" y="971550"/>
            <a:ext cx="8382000" cy="3451622"/>
          </a:xfrm>
        </p:spPr>
        <p:txBody>
          <a:bodyPr>
            <a:normAutofit/>
          </a:bodyPr>
          <a:lstStyle/>
          <a:p>
            <a:r>
              <a:rPr lang="en-US" sz="2000" dirty="0">
                <a:solidFill>
                  <a:srgbClr val="002060"/>
                </a:solidFill>
              </a:rPr>
              <a:t>The Title III, Part A, Protocol will be released along with the monitoring type (onsite or virtual)</a:t>
            </a:r>
          </a:p>
          <a:p>
            <a:r>
              <a:rPr lang="en-US" sz="2000" dirty="0">
                <a:solidFill>
                  <a:srgbClr val="002060"/>
                </a:solidFill>
              </a:rPr>
              <a:t>Listen to and save the webinar, PowerPoint and protocol along with the contact name of your FPM partner at the VDOE</a:t>
            </a:r>
          </a:p>
          <a:p>
            <a:r>
              <a:rPr lang="en-US" sz="2000" dirty="0">
                <a:solidFill>
                  <a:srgbClr val="002060"/>
                </a:solidFill>
              </a:rPr>
              <a:t>You will receive a zip drive via email with all of the Title III folders related to each section on the protocol already made. The empty folders are our gift to you to fill! You are welcome to create your own folders, but each folder should be clearly labeled </a:t>
            </a:r>
          </a:p>
          <a:p>
            <a:endParaRPr lang="en-US" sz="1800" dirty="0">
              <a:solidFill>
                <a:srgbClr val="002060"/>
              </a:solidFill>
            </a:endParaRPr>
          </a:p>
        </p:txBody>
      </p:sp>
    </p:spTree>
    <p:extLst>
      <p:ext uri="{BB962C8B-B14F-4D97-AF65-F5344CB8AC3E}">
        <p14:creationId xmlns:p14="http://schemas.microsoft.com/office/powerpoint/2010/main" val="21507279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700" dirty="0"/>
              <a:t>Division Process </a:t>
            </a:r>
            <a:br>
              <a:rPr lang="en-US" sz="2700" dirty="0"/>
            </a:br>
            <a:r>
              <a:rPr lang="en-US" sz="2700" dirty="0"/>
              <a:t>December 2019</a:t>
            </a:r>
          </a:p>
        </p:txBody>
      </p:sp>
      <p:sp>
        <p:nvSpPr>
          <p:cNvPr id="3" name="Content Placeholder 2"/>
          <p:cNvSpPr>
            <a:spLocks noGrp="1"/>
          </p:cNvSpPr>
          <p:nvPr>
            <p:ph idx="1"/>
          </p:nvPr>
        </p:nvSpPr>
        <p:spPr/>
        <p:txBody>
          <a:bodyPr>
            <a:normAutofit/>
          </a:bodyPr>
          <a:lstStyle/>
          <a:p>
            <a:pPr marL="0" indent="0">
              <a:buNone/>
            </a:pPr>
            <a:r>
              <a:rPr lang="en-US" sz="2000" dirty="0">
                <a:solidFill>
                  <a:srgbClr val="002060"/>
                </a:solidFill>
              </a:rPr>
              <a:t>Gather evidence into electronic folders </a:t>
            </a:r>
          </a:p>
          <a:p>
            <a:pPr marL="0" indent="0">
              <a:buNone/>
            </a:pPr>
            <a:r>
              <a:rPr lang="en-US" sz="2000" dirty="0">
                <a:solidFill>
                  <a:srgbClr val="002060"/>
                </a:solidFill>
              </a:rPr>
              <a:t>Binders are not required for review </a:t>
            </a:r>
          </a:p>
          <a:p>
            <a:pPr marL="0" indent="0">
              <a:buNone/>
            </a:pPr>
            <a:r>
              <a:rPr lang="en-US" sz="2000" dirty="0">
                <a:solidFill>
                  <a:srgbClr val="002060"/>
                </a:solidFill>
              </a:rPr>
              <a:t>Electronic Folders: </a:t>
            </a:r>
          </a:p>
          <a:p>
            <a:pPr lvl="1">
              <a:buFont typeface="Arial" panose="020B0604020202020204" pitchFamily="34" charset="0"/>
              <a:buChar char="•"/>
            </a:pPr>
            <a:r>
              <a:rPr lang="en-US" sz="2000" dirty="0">
                <a:solidFill>
                  <a:srgbClr val="002060"/>
                </a:solidFill>
              </a:rPr>
              <a:t>Federal Requirements for Serving ELs</a:t>
            </a:r>
          </a:p>
          <a:p>
            <a:pPr lvl="1">
              <a:buFont typeface="Arial" panose="020B0604020202020204" pitchFamily="34" charset="0"/>
              <a:buChar char="•"/>
            </a:pPr>
            <a:r>
              <a:rPr lang="en-US" sz="2000" dirty="0">
                <a:solidFill>
                  <a:srgbClr val="002060"/>
                </a:solidFill>
              </a:rPr>
              <a:t>LIEP and ELD Standards Implementation </a:t>
            </a:r>
          </a:p>
          <a:p>
            <a:pPr lvl="1">
              <a:buFont typeface="Arial" panose="020B0604020202020204" pitchFamily="34" charset="0"/>
              <a:buChar char="•"/>
            </a:pPr>
            <a:r>
              <a:rPr lang="en-US" sz="2000" dirty="0">
                <a:solidFill>
                  <a:srgbClr val="002060"/>
                </a:solidFill>
              </a:rPr>
              <a:t>Accountability and Assessment</a:t>
            </a:r>
          </a:p>
          <a:p>
            <a:pPr lvl="1">
              <a:buFont typeface="Arial" panose="020B0604020202020204" pitchFamily="34" charset="0"/>
              <a:buChar char="•"/>
            </a:pPr>
            <a:r>
              <a:rPr lang="en-US" sz="2000" dirty="0">
                <a:solidFill>
                  <a:srgbClr val="002060"/>
                </a:solidFill>
              </a:rPr>
              <a:t>Programmatic Implementation</a:t>
            </a:r>
          </a:p>
          <a:p>
            <a:pPr lvl="1">
              <a:buFont typeface="Arial" panose="020B0604020202020204" pitchFamily="34" charset="0"/>
              <a:buChar char="•"/>
            </a:pPr>
            <a:r>
              <a:rPr lang="en-US" sz="2000" dirty="0">
                <a:solidFill>
                  <a:srgbClr val="002060"/>
                </a:solidFill>
              </a:rPr>
              <a:t>Fiduciary </a:t>
            </a:r>
          </a:p>
          <a:p>
            <a:endParaRPr lang="en-US" dirty="0">
              <a:solidFill>
                <a:srgbClr val="002060"/>
              </a:solidFill>
            </a:endParaRPr>
          </a:p>
        </p:txBody>
      </p:sp>
    </p:spTree>
    <p:extLst>
      <p:ext uri="{BB962C8B-B14F-4D97-AF65-F5344CB8AC3E}">
        <p14:creationId xmlns:p14="http://schemas.microsoft.com/office/powerpoint/2010/main" val="830392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57250"/>
          </a:xfrm>
        </p:spPr>
        <p:txBody>
          <a:bodyPr>
            <a:normAutofit/>
          </a:bodyPr>
          <a:lstStyle/>
          <a:p>
            <a:pPr algn="ctr"/>
            <a:r>
              <a:rPr lang="en-US" sz="2700" dirty="0"/>
              <a:t>Title III Federal Program Monitoring (FPM) Protocol</a:t>
            </a:r>
          </a:p>
        </p:txBody>
      </p:sp>
      <p:sp>
        <p:nvSpPr>
          <p:cNvPr id="4" name="Content Placeholder 3"/>
          <p:cNvSpPr>
            <a:spLocks noGrp="1"/>
          </p:cNvSpPr>
          <p:nvPr>
            <p:ph idx="1"/>
          </p:nvPr>
        </p:nvSpPr>
        <p:spPr>
          <a:xfrm>
            <a:off x="1524000" y="857250"/>
            <a:ext cx="6457950" cy="3619500"/>
          </a:xfrm>
          <a:solidFill>
            <a:schemeClr val="bg1"/>
          </a:solidFill>
        </p:spPr>
        <p:txBody>
          <a:bodyPr>
            <a:noAutofit/>
          </a:bodyPr>
          <a:lstStyle/>
          <a:p>
            <a:pPr marL="0" indent="0">
              <a:buNone/>
            </a:pPr>
            <a:r>
              <a:rPr lang="en-US" sz="2000" u="sng" dirty="0">
                <a:solidFill>
                  <a:srgbClr val="002060"/>
                </a:solidFill>
              </a:rPr>
              <a:t>10 Sub Sections in the Title III Monitoring Protocol</a:t>
            </a:r>
          </a:p>
          <a:p>
            <a:pPr marL="0" indent="0">
              <a:buNone/>
            </a:pPr>
            <a:r>
              <a:rPr lang="en-US" sz="2000" dirty="0">
                <a:solidFill>
                  <a:srgbClr val="002060"/>
                </a:solidFill>
              </a:rPr>
              <a:t>I-X     Federal requirements for ELs</a:t>
            </a:r>
          </a:p>
          <a:p>
            <a:pPr marL="0" indent="0">
              <a:buNone/>
            </a:pPr>
            <a:r>
              <a:rPr lang="en-US" sz="2000" dirty="0">
                <a:solidFill>
                  <a:srgbClr val="002060"/>
                </a:solidFill>
              </a:rPr>
              <a:t>1.1        ELD Standard Developments</a:t>
            </a:r>
          </a:p>
          <a:p>
            <a:pPr marL="0" indent="0">
              <a:buNone/>
            </a:pPr>
            <a:r>
              <a:rPr lang="en-US" sz="2000" dirty="0">
                <a:solidFill>
                  <a:srgbClr val="002060"/>
                </a:solidFill>
              </a:rPr>
              <a:t>2.1        Accountability and Assessments</a:t>
            </a:r>
          </a:p>
          <a:p>
            <a:pPr marL="0" indent="0">
              <a:buNone/>
            </a:pPr>
            <a:r>
              <a:rPr lang="en-US" sz="2000" dirty="0">
                <a:solidFill>
                  <a:srgbClr val="002060"/>
                </a:solidFill>
              </a:rPr>
              <a:t>2.2        Monitoring EL progress and proficiency </a:t>
            </a:r>
          </a:p>
          <a:p>
            <a:pPr marL="0" indent="0">
              <a:buNone/>
            </a:pPr>
            <a:r>
              <a:rPr lang="en-US" sz="2000" dirty="0">
                <a:solidFill>
                  <a:srgbClr val="002060"/>
                </a:solidFill>
              </a:rPr>
              <a:t>2.3        Data collection and reporting</a:t>
            </a:r>
          </a:p>
          <a:p>
            <a:pPr marL="0" indent="0">
              <a:buNone/>
            </a:pPr>
            <a:r>
              <a:rPr lang="en-US" sz="2000" dirty="0">
                <a:solidFill>
                  <a:srgbClr val="002060"/>
                </a:solidFill>
              </a:rPr>
              <a:t>3.1        Title III Application</a:t>
            </a:r>
          </a:p>
          <a:p>
            <a:pPr marL="0" indent="0">
              <a:buNone/>
            </a:pPr>
            <a:r>
              <a:rPr lang="en-US" sz="2000" dirty="0">
                <a:solidFill>
                  <a:srgbClr val="002060"/>
                </a:solidFill>
              </a:rPr>
              <a:t>3.2        Immigrant Children and Youth (IY)</a:t>
            </a:r>
          </a:p>
          <a:p>
            <a:pPr marL="0" indent="0">
              <a:buNone/>
            </a:pPr>
            <a:r>
              <a:rPr lang="en-US" sz="2000" dirty="0">
                <a:solidFill>
                  <a:srgbClr val="002060"/>
                </a:solidFill>
              </a:rPr>
              <a:t>4.1        Private school participation</a:t>
            </a:r>
          </a:p>
          <a:p>
            <a:pPr marL="0" indent="0">
              <a:buNone/>
            </a:pPr>
            <a:r>
              <a:rPr lang="en-US" sz="2000" dirty="0">
                <a:solidFill>
                  <a:srgbClr val="002060"/>
                </a:solidFill>
              </a:rPr>
              <a:t>5.1        Fiduciary </a:t>
            </a:r>
          </a:p>
        </p:txBody>
      </p:sp>
    </p:spTree>
    <p:extLst>
      <p:ext uri="{BB962C8B-B14F-4D97-AF65-F5344CB8AC3E}">
        <p14:creationId xmlns:p14="http://schemas.microsoft.com/office/powerpoint/2010/main" val="15380236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700" dirty="0"/>
              <a:t>Division Process </a:t>
            </a:r>
            <a:r>
              <a:rPr lang="en-US" sz="2700" dirty="0" smtClean="0"/>
              <a:t/>
            </a:r>
            <a:br>
              <a:rPr lang="en-US" sz="2700" dirty="0" smtClean="0"/>
            </a:br>
            <a:r>
              <a:rPr lang="en-US" sz="2700" dirty="0" smtClean="0"/>
              <a:t>December-March 2019</a:t>
            </a:r>
            <a:endParaRPr lang="en-US" sz="2700" dirty="0"/>
          </a:p>
        </p:txBody>
      </p:sp>
      <p:sp>
        <p:nvSpPr>
          <p:cNvPr id="3" name="Content Placeholder 2"/>
          <p:cNvSpPr>
            <a:spLocks noGrp="1"/>
          </p:cNvSpPr>
          <p:nvPr>
            <p:ph idx="1"/>
          </p:nvPr>
        </p:nvSpPr>
        <p:spPr/>
        <p:txBody>
          <a:bodyPr>
            <a:normAutofit/>
          </a:bodyPr>
          <a:lstStyle/>
          <a:p>
            <a:r>
              <a:rPr lang="en-US" sz="2000" dirty="0">
                <a:solidFill>
                  <a:srgbClr val="002060"/>
                </a:solidFill>
              </a:rPr>
              <a:t>Complete the FPM Protocol by adding documents submitted as evidence and expository writing to support the documents as needed</a:t>
            </a:r>
          </a:p>
          <a:p>
            <a:r>
              <a:rPr lang="en-US" sz="2000" dirty="0">
                <a:solidFill>
                  <a:srgbClr val="002060"/>
                </a:solidFill>
              </a:rPr>
              <a:t>Organize the FPM meeting room and invite stakeholders pertinent to you</a:t>
            </a:r>
          </a:p>
          <a:p>
            <a:r>
              <a:rPr lang="en-US" sz="2000" dirty="0">
                <a:solidFill>
                  <a:srgbClr val="002060"/>
                </a:solidFill>
              </a:rPr>
              <a:t>Check the virtual technology if required - Adobe</a:t>
            </a:r>
          </a:p>
          <a:p>
            <a:r>
              <a:rPr lang="en-US" sz="2000" dirty="0">
                <a:solidFill>
                  <a:srgbClr val="002060"/>
                </a:solidFill>
              </a:rPr>
              <a:t>Send the meeting address to your VDOE specialist</a:t>
            </a:r>
          </a:p>
          <a:p>
            <a:r>
              <a:rPr lang="en-US" sz="2000" dirty="0">
                <a:solidFill>
                  <a:srgbClr val="002060"/>
                </a:solidFill>
              </a:rPr>
              <a:t>Send the FPM Protocol and supporting document folders to your VDOE specialist via SSWS secure </a:t>
            </a:r>
            <a:r>
              <a:rPr lang="en-US" sz="2000" dirty="0" err="1">
                <a:solidFill>
                  <a:srgbClr val="002060"/>
                </a:solidFill>
              </a:rPr>
              <a:t>dropbox</a:t>
            </a:r>
            <a:r>
              <a:rPr lang="en-US" sz="2000" dirty="0">
                <a:solidFill>
                  <a:srgbClr val="002060"/>
                </a:solidFill>
              </a:rPr>
              <a:t> two weeks prior to monitoring</a:t>
            </a:r>
          </a:p>
        </p:txBody>
      </p:sp>
    </p:spTree>
    <p:extLst>
      <p:ext uri="{BB962C8B-B14F-4D97-AF65-F5344CB8AC3E}">
        <p14:creationId xmlns:p14="http://schemas.microsoft.com/office/powerpoint/2010/main" val="25495794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rgbClr val="002060"/>
                </a:solidFill>
              </a:rPr>
              <a:t>Protocol </a:t>
            </a:r>
            <a:r>
              <a:rPr lang="en-US" dirty="0">
                <a:solidFill>
                  <a:srgbClr val="002060"/>
                </a:solidFill>
              </a:rPr>
              <a:t>Completion</a:t>
            </a:r>
            <a:r>
              <a:rPr lang="en-US" dirty="0"/>
              <a:t/>
            </a:r>
            <a:br>
              <a:rPr lang="en-US" dirty="0"/>
            </a:br>
            <a:r>
              <a:rPr lang="en-US" dirty="0"/>
              <a:t/>
            </a:r>
            <a:br>
              <a:rPr lang="en-US" dirty="0"/>
            </a:br>
            <a:endParaRPr lang="en-US" dirty="0">
              <a:solidFill>
                <a:srgbClr val="002060"/>
              </a:solidFill>
            </a:endParaRPr>
          </a:p>
        </p:txBody>
      </p:sp>
      <p:sp>
        <p:nvSpPr>
          <p:cNvPr id="5" name="Text Placeholder 4"/>
          <p:cNvSpPr>
            <a:spLocks noGrp="1"/>
          </p:cNvSpPr>
          <p:nvPr>
            <p:ph type="body" idx="1"/>
          </p:nvPr>
        </p:nvSpPr>
        <p:spPr/>
        <p:txBody>
          <a:bodyPr/>
          <a:lstStyle/>
          <a:p>
            <a:r>
              <a:rPr lang="en-US" dirty="0" smtClean="0">
                <a:solidFill>
                  <a:srgbClr val="002060"/>
                </a:solidFill>
              </a:rPr>
              <a:t>Title III, Part A</a:t>
            </a:r>
            <a:endParaRPr lang="en-US" dirty="0">
              <a:solidFill>
                <a:srgbClr val="002060"/>
              </a:solidFill>
            </a:endParaRPr>
          </a:p>
        </p:txBody>
      </p:sp>
    </p:spTree>
    <p:extLst>
      <p:ext uri="{BB962C8B-B14F-4D97-AF65-F5344CB8AC3E}">
        <p14:creationId xmlns:p14="http://schemas.microsoft.com/office/powerpoint/2010/main" val="11479134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1732"/>
            <a:ext cx="9144000" cy="708422"/>
          </a:xfrm>
        </p:spPr>
        <p:txBody>
          <a:bodyPr>
            <a:normAutofit/>
          </a:bodyPr>
          <a:lstStyle/>
          <a:p>
            <a:r>
              <a:rPr lang="en-US" sz="2700" dirty="0"/>
              <a:t>Protocol Document</a:t>
            </a:r>
          </a:p>
        </p:txBody>
      </p:sp>
      <p:sp>
        <p:nvSpPr>
          <p:cNvPr id="5" name="Content Placeholder 4"/>
          <p:cNvSpPr>
            <a:spLocks noGrp="1"/>
          </p:cNvSpPr>
          <p:nvPr>
            <p:ph idx="1"/>
          </p:nvPr>
        </p:nvSpPr>
        <p:spPr>
          <a:xfrm>
            <a:off x="1314450" y="818746"/>
            <a:ext cx="6343650" cy="3867554"/>
          </a:xfrm>
        </p:spPr>
        <p:txBody>
          <a:bodyPr>
            <a:noAutofit/>
          </a:bodyPr>
          <a:lstStyle/>
          <a:p>
            <a:pPr marL="0" indent="0" algn="ctr">
              <a:buNone/>
            </a:pPr>
            <a:r>
              <a:rPr lang="en-US" sz="1050" dirty="0">
                <a:solidFill>
                  <a:srgbClr val="002060"/>
                </a:solidFill>
              </a:rPr>
              <a:t>Virginia Department of Education</a:t>
            </a:r>
          </a:p>
          <a:p>
            <a:pPr marL="0" indent="0" algn="ctr">
              <a:buNone/>
            </a:pPr>
            <a:r>
              <a:rPr lang="en-US" sz="1050" dirty="0">
                <a:solidFill>
                  <a:srgbClr val="002060"/>
                </a:solidFill>
              </a:rPr>
              <a:t>Federal Program Monitoring for Title III, Part A,  </a:t>
            </a:r>
          </a:p>
          <a:p>
            <a:pPr marL="0" indent="0" algn="ctr">
              <a:buNone/>
            </a:pPr>
            <a:r>
              <a:rPr lang="en-US" sz="1050" dirty="0">
                <a:solidFill>
                  <a:srgbClr val="002060"/>
                </a:solidFill>
              </a:rPr>
              <a:t>Federal Requirements for Serving English Learners (ELs)</a:t>
            </a:r>
          </a:p>
          <a:p>
            <a:pPr marL="0" indent="0">
              <a:buNone/>
            </a:pPr>
            <a:r>
              <a:rPr lang="en-US" sz="1050" u="sng" dirty="0">
                <a:solidFill>
                  <a:srgbClr val="002060"/>
                </a:solidFill>
              </a:rPr>
              <a:t>I. Guiding Question </a:t>
            </a:r>
            <a:endParaRPr lang="en-US" sz="1050" dirty="0">
              <a:solidFill>
                <a:srgbClr val="002060"/>
              </a:solidFill>
            </a:endParaRPr>
          </a:p>
          <a:p>
            <a:pPr marL="0" indent="0">
              <a:buNone/>
            </a:pPr>
            <a:r>
              <a:rPr lang="en-US" sz="1050" dirty="0">
                <a:solidFill>
                  <a:srgbClr val="002060"/>
                </a:solidFill>
              </a:rPr>
              <a:t>What is the LEA’s process for ensuring that ELs grades K-12 are appropriately identified for participation in a language instruction educational program (LIEP) in a timely and consistent manner across the school division? What is the LEA’s process for the initial identification and screening of ELs grades K-12? </a:t>
            </a:r>
          </a:p>
          <a:p>
            <a:pPr marL="0" indent="0">
              <a:buNone/>
            </a:pPr>
            <a:r>
              <a:rPr lang="en-US" sz="1050" u="sng" dirty="0">
                <a:solidFill>
                  <a:srgbClr val="002060"/>
                </a:solidFill>
              </a:rPr>
              <a:t>Acceptable Evidence</a:t>
            </a:r>
          </a:p>
          <a:p>
            <a:pPr marL="0" indent="0">
              <a:buNone/>
            </a:pPr>
            <a:r>
              <a:rPr lang="en-US" sz="1050" dirty="0">
                <a:solidFill>
                  <a:srgbClr val="002060"/>
                </a:solidFill>
              </a:rPr>
              <a:t>Written procedures for EL identification, including the state requirements for standardized entrance procedures for identifying ELs (Superintendent’s Memo #194-17)</a:t>
            </a:r>
          </a:p>
          <a:p>
            <a:pPr marL="0" indent="0">
              <a:buNone/>
            </a:pPr>
            <a:r>
              <a:rPr lang="en-US" sz="1050" u="sng" dirty="0">
                <a:solidFill>
                  <a:srgbClr val="002060"/>
                </a:solidFill>
              </a:rPr>
              <a:t>Interview Questions</a:t>
            </a:r>
          </a:p>
          <a:p>
            <a:pPr marL="0" indent="0">
              <a:buNone/>
            </a:pPr>
            <a:r>
              <a:rPr lang="en-US" sz="1050" dirty="0">
                <a:solidFill>
                  <a:srgbClr val="002060"/>
                </a:solidFill>
              </a:rPr>
              <a:t>LEA staff discusses the EL identification process, including the timeline for identification, screening, and placement of ELs</a:t>
            </a:r>
          </a:p>
          <a:p>
            <a:pPr marL="0" indent="0">
              <a:buNone/>
            </a:pPr>
            <a:endParaRPr lang="en-US" sz="1050" u="sng" dirty="0">
              <a:solidFill>
                <a:srgbClr val="002060"/>
              </a:solidFill>
            </a:endParaRPr>
          </a:p>
          <a:p>
            <a:pPr marL="0" indent="0">
              <a:buNone/>
            </a:pPr>
            <a:r>
              <a:rPr lang="en-US" sz="1050" u="sng" dirty="0">
                <a:solidFill>
                  <a:srgbClr val="002060"/>
                </a:solidFill>
              </a:rPr>
              <a:t>LEA Response</a:t>
            </a:r>
          </a:p>
          <a:p>
            <a:pPr marL="0" indent="0">
              <a:buNone/>
            </a:pPr>
            <a:r>
              <a:rPr lang="en-US" sz="1050" i="1" dirty="0">
                <a:solidFill>
                  <a:srgbClr val="FF0000"/>
                </a:solidFill>
              </a:rPr>
              <a:t>LEA Response: Every parent, when registering a new student, completes a Home Language Survey. If it is determined that English is not the only language, the EL administrator gives the WIDA Access Placement Test or examines recent ACCESS for ELLs test results to determine the student’s English language proficiency (ELP) level…….</a:t>
            </a:r>
          </a:p>
          <a:p>
            <a:pPr marL="0" indent="0">
              <a:buNone/>
            </a:pPr>
            <a:endParaRPr lang="en-US" sz="1050" u="sng" dirty="0">
              <a:solidFill>
                <a:srgbClr val="002060"/>
              </a:solidFill>
            </a:endParaRPr>
          </a:p>
          <a:p>
            <a:pPr marL="0" indent="0">
              <a:buNone/>
            </a:pPr>
            <a:r>
              <a:rPr lang="en-US" sz="1050" dirty="0">
                <a:solidFill>
                  <a:srgbClr val="002060"/>
                </a:solidFill>
              </a:rPr>
              <a:t> </a:t>
            </a:r>
            <a:r>
              <a:rPr lang="en-US" sz="1050" u="sng" dirty="0">
                <a:solidFill>
                  <a:srgbClr val="002060"/>
                </a:solidFill>
              </a:rPr>
              <a:t>Sufficient Documentation </a:t>
            </a:r>
            <a:r>
              <a:rPr lang="en-US" sz="1050" dirty="0">
                <a:solidFill>
                  <a:srgbClr val="002060"/>
                </a:solidFill>
              </a:rPr>
              <a:t>Yes/No</a:t>
            </a:r>
          </a:p>
          <a:p>
            <a:pPr marL="0" indent="0">
              <a:buNone/>
            </a:pPr>
            <a:endParaRPr lang="en-US" sz="1050" dirty="0"/>
          </a:p>
        </p:txBody>
      </p:sp>
    </p:spTree>
    <p:extLst>
      <p:ext uri="{BB962C8B-B14F-4D97-AF65-F5344CB8AC3E}">
        <p14:creationId xmlns:p14="http://schemas.microsoft.com/office/powerpoint/2010/main" val="14373739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2700" dirty="0">
                <a:cs typeface="Arial" panose="020B0604020202020204" pitchFamily="34" charset="0"/>
              </a:rPr>
              <a:t>Overview</a:t>
            </a:r>
            <a:endParaRPr lang="en-US" sz="2700" dirty="0"/>
          </a:p>
        </p:txBody>
      </p:sp>
      <p:sp>
        <p:nvSpPr>
          <p:cNvPr id="3" name="Content Placeholder 2"/>
          <p:cNvSpPr>
            <a:spLocks noGrp="1"/>
          </p:cNvSpPr>
          <p:nvPr>
            <p:ph idx="1"/>
          </p:nvPr>
        </p:nvSpPr>
        <p:spPr>
          <a:xfrm>
            <a:off x="457200" y="971551"/>
            <a:ext cx="8001000" cy="3394472"/>
          </a:xfrm>
        </p:spPr>
        <p:txBody>
          <a:bodyPr>
            <a:normAutofit/>
          </a:bodyPr>
          <a:lstStyle/>
          <a:p>
            <a:pPr marL="385763" indent="-385763">
              <a:spcBef>
                <a:spcPts val="900"/>
              </a:spcBef>
              <a:buFont typeface="+mj-lt"/>
              <a:buAutoNum type="arabicPeriod"/>
            </a:pPr>
            <a:r>
              <a:rPr lang="en-US" altLang="en-US" sz="2000" b="0" dirty="0">
                <a:solidFill>
                  <a:srgbClr val="002060"/>
                </a:solidFill>
                <a:cs typeface="Calibri" panose="020F0502020204030204" pitchFamily="34" charset="0"/>
              </a:rPr>
              <a:t>Federal Program Monitoring (FPM)</a:t>
            </a:r>
          </a:p>
          <a:p>
            <a:pPr lvl="1">
              <a:spcBef>
                <a:spcPts val="900"/>
              </a:spcBef>
              <a:buFont typeface="Arial" panose="020B0604020202020204" pitchFamily="34" charset="0"/>
              <a:buChar char="•"/>
            </a:pPr>
            <a:r>
              <a:rPr lang="en-US" altLang="en-US" sz="2000" dirty="0">
                <a:solidFill>
                  <a:srgbClr val="002060"/>
                </a:solidFill>
                <a:cs typeface="Calibri" panose="020F0502020204030204" pitchFamily="34" charset="0"/>
              </a:rPr>
              <a:t>Cycle</a:t>
            </a:r>
          </a:p>
          <a:p>
            <a:pPr lvl="1">
              <a:spcBef>
                <a:spcPts val="900"/>
              </a:spcBef>
              <a:buFont typeface="Arial" panose="020B0604020202020204" pitchFamily="34" charset="0"/>
              <a:buChar char="•"/>
            </a:pPr>
            <a:r>
              <a:rPr lang="en-US" altLang="en-US" sz="2000" dirty="0">
                <a:solidFill>
                  <a:srgbClr val="002060"/>
                </a:solidFill>
                <a:cs typeface="Calibri" panose="020F0502020204030204" pitchFamily="34" charset="0"/>
              </a:rPr>
              <a:t>Civil Rights </a:t>
            </a:r>
          </a:p>
          <a:p>
            <a:pPr lvl="1">
              <a:spcBef>
                <a:spcPts val="900"/>
              </a:spcBef>
              <a:buFont typeface="Arial" panose="020B0604020202020204" pitchFamily="34" charset="0"/>
              <a:buChar char="•"/>
            </a:pPr>
            <a:r>
              <a:rPr lang="en-US" altLang="en-US" sz="2000" dirty="0">
                <a:solidFill>
                  <a:srgbClr val="002060"/>
                </a:solidFill>
                <a:cs typeface="Calibri" panose="020F0502020204030204" pitchFamily="34" charset="0"/>
              </a:rPr>
              <a:t>FPM Timeline Suggested by the State</a:t>
            </a:r>
          </a:p>
          <a:p>
            <a:pPr lvl="1">
              <a:spcBef>
                <a:spcPts val="900"/>
              </a:spcBef>
              <a:buFont typeface="Arial" panose="020B0604020202020204" pitchFamily="34" charset="0"/>
              <a:buChar char="•"/>
            </a:pPr>
            <a:r>
              <a:rPr lang="en-US" altLang="en-US" sz="2000" dirty="0">
                <a:solidFill>
                  <a:srgbClr val="002060"/>
                </a:solidFill>
                <a:cs typeface="Calibri" panose="020F0502020204030204" pitchFamily="34" charset="0"/>
              </a:rPr>
              <a:t>Protocol Completion</a:t>
            </a:r>
          </a:p>
          <a:p>
            <a:pPr lvl="1">
              <a:spcBef>
                <a:spcPts val="900"/>
              </a:spcBef>
              <a:buFont typeface="Arial" panose="020B0604020202020204" pitchFamily="34" charset="0"/>
              <a:buChar char="•"/>
            </a:pPr>
            <a:r>
              <a:rPr lang="en-US" altLang="en-US" sz="2000" dirty="0">
                <a:solidFill>
                  <a:srgbClr val="002060"/>
                </a:solidFill>
                <a:cs typeface="Calibri" panose="020F0502020204030204" pitchFamily="34" charset="0"/>
              </a:rPr>
              <a:t>Examples of Strong Evidence</a:t>
            </a:r>
            <a:endParaRPr lang="en-US" altLang="en-US" sz="2000" b="0" dirty="0">
              <a:solidFill>
                <a:srgbClr val="002060"/>
              </a:solidFill>
              <a:cs typeface="Calibri" panose="020F0502020204030204" pitchFamily="34" charset="0"/>
            </a:endParaRPr>
          </a:p>
          <a:p>
            <a:pPr marL="385763" indent="-385763">
              <a:spcBef>
                <a:spcPts val="900"/>
              </a:spcBef>
              <a:buFont typeface="+mj-lt"/>
              <a:buAutoNum type="arabicPeriod"/>
            </a:pPr>
            <a:r>
              <a:rPr lang="en-US" altLang="en-US" sz="2000" b="0" dirty="0" smtClean="0">
                <a:solidFill>
                  <a:srgbClr val="002060"/>
                </a:solidFill>
                <a:cs typeface="Calibri" panose="020F0502020204030204" pitchFamily="34" charset="0"/>
              </a:rPr>
              <a:t>2018-2019 </a:t>
            </a:r>
            <a:r>
              <a:rPr lang="en-US" altLang="en-US" sz="2000" b="0" dirty="0">
                <a:solidFill>
                  <a:srgbClr val="002060"/>
                </a:solidFill>
                <a:cs typeface="Calibri" panose="020F0502020204030204" pitchFamily="34" charset="0"/>
              </a:rPr>
              <a:t>FPM S</a:t>
            </a:r>
            <a:r>
              <a:rPr lang="en-US" altLang="en-US" sz="2000" b="0" dirty="0" smtClean="0">
                <a:solidFill>
                  <a:srgbClr val="002060"/>
                </a:solidFill>
                <a:cs typeface="Calibri" panose="020F0502020204030204" pitchFamily="34" charset="0"/>
              </a:rPr>
              <a:t>ummary</a:t>
            </a:r>
            <a:endParaRPr lang="en-US" altLang="en-US" sz="2000" b="0" dirty="0">
              <a:solidFill>
                <a:srgbClr val="002060"/>
              </a:solidFill>
              <a:cs typeface="Calibri" panose="020F0502020204030204" pitchFamily="34" charset="0"/>
            </a:endParaRPr>
          </a:p>
          <a:p>
            <a:pPr marL="385763" indent="-385763">
              <a:spcBef>
                <a:spcPts val="900"/>
              </a:spcBef>
              <a:buFont typeface="+mj-lt"/>
              <a:buAutoNum type="arabicPeriod"/>
            </a:pPr>
            <a:r>
              <a:rPr lang="en-US" altLang="en-US" sz="2000" b="0" dirty="0" smtClean="0">
                <a:solidFill>
                  <a:srgbClr val="002060"/>
                </a:solidFill>
                <a:cs typeface="Calibri" panose="020F0502020204030204" pitchFamily="34" charset="0"/>
              </a:rPr>
              <a:t>Collaboration with </a:t>
            </a:r>
            <a:r>
              <a:rPr lang="en-US" altLang="en-US" sz="2000" b="0" dirty="0">
                <a:solidFill>
                  <a:srgbClr val="002060"/>
                </a:solidFill>
                <a:cs typeface="Calibri" panose="020F0502020204030204" pitchFamily="34" charset="0"/>
              </a:rPr>
              <a:t>O</a:t>
            </a:r>
            <a:r>
              <a:rPr lang="en-US" altLang="en-US" sz="2000" b="0" dirty="0" smtClean="0">
                <a:solidFill>
                  <a:srgbClr val="002060"/>
                </a:solidFill>
                <a:cs typeface="Calibri" panose="020F0502020204030204" pitchFamily="34" charset="0"/>
              </a:rPr>
              <a:t>ther Programs</a:t>
            </a:r>
            <a:endParaRPr lang="en-US" altLang="en-US" sz="2000" b="0" dirty="0">
              <a:solidFill>
                <a:srgbClr val="002060"/>
              </a:solidFill>
              <a:cs typeface="Calibri" panose="020F0502020204030204" pitchFamily="34" charset="0"/>
            </a:endParaRPr>
          </a:p>
        </p:txBody>
      </p:sp>
    </p:spTree>
    <p:extLst>
      <p:ext uri="{BB962C8B-B14F-4D97-AF65-F5344CB8AC3E}">
        <p14:creationId xmlns:p14="http://schemas.microsoft.com/office/powerpoint/2010/main" val="27870053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2700" dirty="0">
                <a:cs typeface="Arial" panose="020B0604020202020204" pitchFamily="34" charset="0"/>
              </a:rPr>
              <a:t>Delivery Expectations </a:t>
            </a:r>
            <a:endParaRPr lang="en-US" sz="2700" dirty="0"/>
          </a:p>
        </p:txBody>
      </p:sp>
      <p:sp>
        <p:nvSpPr>
          <p:cNvPr id="4" name="Content Placeholder 3"/>
          <p:cNvSpPr>
            <a:spLocks noGrp="1"/>
          </p:cNvSpPr>
          <p:nvPr>
            <p:ph idx="1"/>
          </p:nvPr>
        </p:nvSpPr>
        <p:spPr>
          <a:xfrm>
            <a:off x="228600" y="1047750"/>
            <a:ext cx="8534400" cy="3394472"/>
          </a:xfrm>
        </p:spPr>
        <p:txBody>
          <a:bodyPr>
            <a:normAutofit/>
          </a:bodyPr>
          <a:lstStyle/>
          <a:p>
            <a:pPr marL="0" indent="0">
              <a:buNone/>
            </a:pPr>
            <a:r>
              <a:rPr lang="en-US" sz="2000" dirty="0">
                <a:solidFill>
                  <a:srgbClr val="002060"/>
                </a:solidFill>
                <a:cs typeface="Calibri" panose="020F0502020204030204" pitchFamily="34" charset="0"/>
              </a:rPr>
              <a:t>Complete the LEA response section of the protocol document and submit to assigned monitoring specialist(s) about </a:t>
            </a:r>
            <a:r>
              <a:rPr lang="en-US" sz="2000" u="sng" dirty="0">
                <a:solidFill>
                  <a:srgbClr val="002060"/>
                </a:solidFill>
                <a:cs typeface="Calibri" panose="020F0502020204030204" pitchFamily="34" charset="0"/>
              </a:rPr>
              <a:t>two weeks before </a:t>
            </a:r>
            <a:r>
              <a:rPr lang="en-US" sz="2000" dirty="0">
                <a:solidFill>
                  <a:srgbClr val="002060"/>
                </a:solidFill>
                <a:cs typeface="Calibri" panose="020F0502020204030204" pitchFamily="34" charset="0"/>
              </a:rPr>
              <a:t>the monitoring visit. Student information should be sent via a secure route. Do not use Google to share documents.</a:t>
            </a:r>
          </a:p>
          <a:p>
            <a:pPr marL="0" indent="0">
              <a:buNone/>
            </a:pPr>
            <a:r>
              <a:rPr lang="en-US" sz="2000" dirty="0">
                <a:solidFill>
                  <a:srgbClr val="002060"/>
                </a:solidFill>
                <a:cs typeface="Calibri" panose="020F0502020204030204" pitchFamily="34" charset="0"/>
              </a:rPr>
              <a:t>Documentation may be submitted by:</a:t>
            </a:r>
          </a:p>
          <a:p>
            <a:pPr lvl="1">
              <a:buFont typeface="Arial" panose="020B0604020202020204" pitchFamily="34" charset="0"/>
              <a:buChar char="•"/>
            </a:pPr>
            <a:r>
              <a:rPr lang="en-US" sz="2000" dirty="0">
                <a:solidFill>
                  <a:srgbClr val="002060"/>
                </a:solidFill>
                <a:cs typeface="Calibri" panose="020F0502020204030204" pitchFamily="34" charset="0"/>
              </a:rPr>
              <a:t>SSWS Dropbox (secure)</a:t>
            </a:r>
          </a:p>
          <a:p>
            <a:pPr lvl="1">
              <a:buFont typeface="Arial" panose="020B0604020202020204" pitchFamily="34" charset="0"/>
              <a:buChar char="•"/>
            </a:pPr>
            <a:r>
              <a:rPr lang="en-US" sz="2000" dirty="0">
                <a:solidFill>
                  <a:srgbClr val="002060"/>
                </a:solidFill>
                <a:cs typeface="Calibri" panose="020F0502020204030204" pitchFamily="34" charset="0"/>
              </a:rPr>
              <a:t>Mailed jump drive</a:t>
            </a:r>
          </a:p>
          <a:p>
            <a:pPr lvl="1">
              <a:buFont typeface="Arial" panose="020B0604020202020204" pitchFamily="34" charset="0"/>
              <a:buChar char="•"/>
            </a:pPr>
            <a:r>
              <a:rPr lang="en-US" sz="2000" dirty="0">
                <a:solidFill>
                  <a:srgbClr val="002060"/>
                </a:solidFill>
                <a:cs typeface="Calibri" panose="020F0502020204030204" pitchFamily="34" charset="0"/>
              </a:rPr>
              <a:t>Hand delivered jump drive (secure) 23</a:t>
            </a:r>
            <a:r>
              <a:rPr lang="en-US" sz="2000" baseline="30000" dirty="0">
                <a:solidFill>
                  <a:srgbClr val="002060"/>
                </a:solidFill>
                <a:cs typeface="Calibri" panose="020F0502020204030204" pitchFamily="34" charset="0"/>
              </a:rPr>
              <a:t>rd</a:t>
            </a:r>
            <a:r>
              <a:rPr lang="en-US" sz="2000" dirty="0">
                <a:solidFill>
                  <a:srgbClr val="002060"/>
                </a:solidFill>
                <a:cs typeface="Calibri" panose="020F0502020204030204" pitchFamily="34" charset="0"/>
              </a:rPr>
              <a:t> Floor </a:t>
            </a:r>
          </a:p>
          <a:p>
            <a:pPr lvl="1">
              <a:buFont typeface="Arial" panose="020B0604020202020204" pitchFamily="34" charset="0"/>
              <a:buChar char="•"/>
            </a:pPr>
            <a:endParaRPr lang="en-US" sz="1950" b="1" dirty="0">
              <a:solidFill>
                <a:srgbClr val="002060"/>
              </a:solidFill>
              <a:cs typeface="Calibri" panose="020F0502020204030204" pitchFamily="34" charset="0"/>
            </a:endParaRPr>
          </a:p>
          <a:p>
            <a:pPr marL="342900" lvl="1" indent="0">
              <a:buNone/>
            </a:pPr>
            <a:endParaRPr lang="en-US" sz="1800" b="1" dirty="0">
              <a:solidFill>
                <a:srgbClr val="002060"/>
              </a:solidFill>
              <a:cs typeface="Calibri" panose="020F0502020204030204" pitchFamily="34" charset="0"/>
            </a:endParaRPr>
          </a:p>
          <a:p>
            <a:pPr marL="0" indent="0">
              <a:buNone/>
            </a:pPr>
            <a:endParaRPr lang="en-US" dirty="0"/>
          </a:p>
        </p:txBody>
      </p:sp>
    </p:spTree>
    <p:extLst>
      <p:ext uri="{BB962C8B-B14F-4D97-AF65-F5344CB8AC3E}">
        <p14:creationId xmlns:p14="http://schemas.microsoft.com/office/powerpoint/2010/main" val="13515225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700" dirty="0">
                <a:cs typeface="Arial" panose="020B0604020202020204" pitchFamily="34" charset="0"/>
              </a:rPr>
              <a:t>Monitoring Information</a:t>
            </a:r>
            <a:endParaRPr lang="en-US" sz="2700" dirty="0"/>
          </a:p>
        </p:txBody>
      </p:sp>
      <p:sp>
        <p:nvSpPr>
          <p:cNvPr id="3" name="Content Placeholder 2"/>
          <p:cNvSpPr>
            <a:spLocks noGrp="1"/>
          </p:cNvSpPr>
          <p:nvPr>
            <p:ph idx="1"/>
          </p:nvPr>
        </p:nvSpPr>
        <p:spPr>
          <a:xfrm>
            <a:off x="228600" y="1075012"/>
            <a:ext cx="8534400" cy="3600450"/>
          </a:xfrm>
        </p:spPr>
        <p:txBody>
          <a:bodyPr>
            <a:noAutofit/>
          </a:bodyPr>
          <a:lstStyle/>
          <a:p>
            <a:pPr marL="0" indent="0">
              <a:spcBef>
                <a:spcPts val="900"/>
              </a:spcBef>
              <a:buNone/>
            </a:pPr>
            <a:r>
              <a:rPr lang="en-US" sz="2000" dirty="0">
                <a:solidFill>
                  <a:srgbClr val="002060"/>
                </a:solidFill>
                <a:ea typeface="Verdana" panose="020B0604030504040204" pitchFamily="34" charset="0"/>
                <a:cs typeface="Verdana" panose="020B0604030504040204" pitchFamily="34" charset="0"/>
              </a:rPr>
              <a:t>Monitoring types:</a:t>
            </a:r>
          </a:p>
          <a:p>
            <a:pPr marL="685800" lvl="1" indent="-342900">
              <a:spcBef>
                <a:spcPts val="900"/>
              </a:spcBef>
              <a:buFont typeface="+mj-lt"/>
              <a:buAutoNum type="arabicPeriod"/>
            </a:pPr>
            <a:r>
              <a:rPr lang="en-US" sz="2000" dirty="0">
                <a:solidFill>
                  <a:srgbClr val="002060"/>
                </a:solidFill>
                <a:ea typeface="Verdana" panose="020B0604030504040204" pitchFamily="34" charset="0"/>
                <a:cs typeface="Verdana" panose="020B0604030504040204" pitchFamily="34" charset="0"/>
              </a:rPr>
              <a:t>Onsite is approximately 3 - 4 hours</a:t>
            </a:r>
          </a:p>
          <a:p>
            <a:pPr marL="685800" lvl="1" indent="-342900">
              <a:spcBef>
                <a:spcPts val="900"/>
              </a:spcBef>
              <a:buFont typeface="+mj-lt"/>
              <a:buAutoNum type="arabicPeriod"/>
            </a:pPr>
            <a:r>
              <a:rPr lang="en-US" sz="2000" dirty="0">
                <a:solidFill>
                  <a:srgbClr val="002060"/>
                </a:solidFill>
                <a:ea typeface="Verdana" panose="020B0604030504040204" pitchFamily="34" charset="0"/>
                <a:cs typeface="Verdana" panose="020B0604030504040204" pitchFamily="34" charset="0"/>
              </a:rPr>
              <a:t>Virtual is approximately 2 - 3 hours</a:t>
            </a:r>
          </a:p>
          <a:p>
            <a:pPr marL="0" indent="0">
              <a:spcBef>
                <a:spcPts val="900"/>
              </a:spcBef>
              <a:buNone/>
            </a:pPr>
            <a:r>
              <a:rPr lang="en-US" sz="2000" dirty="0">
                <a:solidFill>
                  <a:srgbClr val="002060"/>
                </a:solidFill>
                <a:ea typeface="Verdana" panose="020B0604030504040204" pitchFamily="34" charset="0"/>
                <a:cs typeface="Verdana" panose="020B0604030504040204" pitchFamily="34" charset="0"/>
              </a:rPr>
              <a:t>Division coordinators are expected to be in attendance for the FPM. Other personnel may attend at your discretion.</a:t>
            </a:r>
          </a:p>
          <a:p>
            <a:pPr marL="0" indent="0">
              <a:spcBef>
                <a:spcPts val="900"/>
              </a:spcBef>
              <a:buNone/>
            </a:pPr>
            <a:r>
              <a:rPr lang="en-US" sz="2000" dirty="0">
                <a:solidFill>
                  <a:srgbClr val="002060"/>
                </a:solidFill>
                <a:ea typeface="Verdana" panose="020B0604030504040204" pitchFamily="34" charset="0"/>
                <a:cs typeface="Verdana" panose="020B0604030504040204" pitchFamily="34" charset="0"/>
              </a:rPr>
              <a:t>Emphasis will be placed on the “Federal Requirements for Serving ELs” section of the protocol. This section touches on many aspects of Title III compliance.</a:t>
            </a:r>
          </a:p>
        </p:txBody>
      </p:sp>
    </p:spTree>
    <p:extLst>
      <p:ext uri="{BB962C8B-B14F-4D97-AF65-F5344CB8AC3E}">
        <p14:creationId xmlns:p14="http://schemas.microsoft.com/office/powerpoint/2010/main" val="4467566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700" dirty="0">
                <a:cs typeface="Arial" panose="020B0604020202020204" pitchFamily="34" charset="0"/>
              </a:rPr>
              <a:t>Follow up Expectations </a:t>
            </a:r>
            <a:endParaRPr lang="en-US" sz="2700" dirty="0"/>
          </a:p>
        </p:txBody>
      </p:sp>
      <p:sp>
        <p:nvSpPr>
          <p:cNvPr id="3" name="Content Placeholder 2"/>
          <p:cNvSpPr>
            <a:spLocks noGrp="1"/>
          </p:cNvSpPr>
          <p:nvPr>
            <p:ph idx="1"/>
          </p:nvPr>
        </p:nvSpPr>
        <p:spPr>
          <a:xfrm>
            <a:off x="152400" y="1047750"/>
            <a:ext cx="8458200" cy="3394472"/>
          </a:xfrm>
        </p:spPr>
        <p:txBody>
          <a:bodyPr>
            <a:normAutofit/>
          </a:bodyPr>
          <a:lstStyle/>
          <a:p>
            <a:pPr marL="0" indent="0">
              <a:buNone/>
            </a:pPr>
            <a:r>
              <a:rPr lang="en-US" sz="2000" dirty="0" smtClean="0">
                <a:solidFill>
                  <a:srgbClr val="002060"/>
                </a:solidFill>
                <a:ea typeface="Verdana" panose="020B0604030504040204" pitchFamily="34" charset="0"/>
                <a:cs typeface="Verdana" panose="020B0604030504040204" pitchFamily="34" charset="0"/>
              </a:rPr>
              <a:t>At </a:t>
            </a:r>
            <a:r>
              <a:rPr lang="en-US" sz="2000" dirty="0">
                <a:solidFill>
                  <a:srgbClr val="002060"/>
                </a:solidFill>
                <a:ea typeface="Verdana" panose="020B0604030504040204" pitchFamily="34" charset="0"/>
                <a:cs typeface="Verdana" panose="020B0604030504040204" pitchFamily="34" charset="0"/>
              </a:rPr>
              <a:t>the end of each monitoring visit, next steps will be discussed:</a:t>
            </a:r>
          </a:p>
          <a:p>
            <a:pPr marL="685800" lvl="1" indent="-342900">
              <a:buFont typeface="+mj-lt"/>
              <a:buAutoNum type="arabicPeriod"/>
            </a:pPr>
            <a:r>
              <a:rPr lang="en-US" sz="2000" dirty="0">
                <a:solidFill>
                  <a:srgbClr val="002060"/>
                </a:solidFill>
                <a:ea typeface="Verdana" panose="020B0604030504040204" pitchFamily="34" charset="0"/>
                <a:cs typeface="Verdana" panose="020B0604030504040204" pitchFamily="34" charset="0"/>
              </a:rPr>
              <a:t>A follow up email will be sent </a:t>
            </a:r>
            <a:r>
              <a:rPr lang="en-US" sz="2000" dirty="0" smtClean="0">
                <a:solidFill>
                  <a:srgbClr val="002060"/>
                </a:solidFill>
                <a:ea typeface="Verdana" panose="020B0604030504040204" pitchFamily="34" charset="0"/>
                <a:cs typeface="Verdana" panose="020B0604030504040204" pitchFamily="34" charset="0"/>
              </a:rPr>
              <a:t>outlining </a:t>
            </a:r>
            <a:r>
              <a:rPr lang="en-US" sz="2000" dirty="0">
                <a:solidFill>
                  <a:srgbClr val="002060"/>
                </a:solidFill>
                <a:ea typeface="Verdana" panose="020B0604030504040204" pitchFamily="34" charset="0"/>
                <a:cs typeface="Verdana" panose="020B0604030504040204" pitchFamily="34" charset="0"/>
              </a:rPr>
              <a:t>further evidence required</a:t>
            </a:r>
          </a:p>
          <a:p>
            <a:pPr marL="685800" lvl="1" indent="-342900">
              <a:buFont typeface="+mj-lt"/>
              <a:buAutoNum type="arabicPeriod"/>
            </a:pPr>
            <a:r>
              <a:rPr lang="en-US" sz="2000" dirty="0" smtClean="0">
                <a:solidFill>
                  <a:srgbClr val="002060"/>
                </a:solidFill>
                <a:ea typeface="Verdana" panose="020B0604030504040204" pitchFamily="34" charset="0"/>
                <a:cs typeface="Verdana" panose="020B0604030504040204" pitchFamily="34" charset="0"/>
              </a:rPr>
              <a:t>Divisions </a:t>
            </a:r>
            <a:r>
              <a:rPr lang="en-US" sz="2000" dirty="0">
                <a:solidFill>
                  <a:srgbClr val="002060"/>
                </a:solidFill>
                <a:ea typeface="Verdana" panose="020B0604030504040204" pitchFamily="34" charset="0"/>
                <a:cs typeface="Verdana" panose="020B0604030504040204" pitchFamily="34" charset="0"/>
              </a:rPr>
              <a:t>will </a:t>
            </a:r>
            <a:r>
              <a:rPr lang="en-US" sz="2000" dirty="0" smtClean="0">
                <a:solidFill>
                  <a:srgbClr val="002060"/>
                </a:solidFill>
                <a:ea typeface="Verdana" panose="020B0604030504040204" pitchFamily="34" charset="0"/>
                <a:cs typeface="Verdana" panose="020B0604030504040204" pitchFamily="34" charset="0"/>
              </a:rPr>
              <a:t>be allowed time </a:t>
            </a:r>
            <a:r>
              <a:rPr lang="en-US" sz="2000" dirty="0">
                <a:solidFill>
                  <a:srgbClr val="002060"/>
                </a:solidFill>
                <a:ea typeface="Verdana" panose="020B0604030504040204" pitchFamily="34" charset="0"/>
                <a:cs typeface="Verdana" panose="020B0604030504040204" pitchFamily="34" charset="0"/>
              </a:rPr>
              <a:t>to produce additional evidence if </a:t>
            </a:r>
            <a:r>
              <a:rPr lang="en-US" sz="2000" dirty="0" smtClean="0">
                <a:solidFill>
                  <a:srgbClr val="002060"/>
                </a:solidFill>
                <a:ea typeface="Verdana" panose="020B0604030504040204" pitchFamily="34" charset="0"/>
                <a:cs typeface="Verdana" panose="020B0604030504040204" pitchFamily="34" charset="0"/>
              </a:rPr>
              <a:t>necessary</a:t>
            </a:r>
          </a:p>
          <a:p>
            <a:pPr marL="0" indent="0">
              <a:buNone/>
            </a:pPr>
            <a:endParaRPr lang="en-US" sz="2000" dirty="0" smtClean="0">
              <a:solidFill>
                <a:srgbClr val="002060"/>
              </a:solidFill>
              <a:ea typeface="Verdana" panose="020B0604030504040204" pitchFamily="34" charset="0"/>
              <a:cs typeface="Verdana" panose="020B0604030504040204" pitchFamily="34" charset="0"/>
            </a:endParaRPr>
          </a:p>
          <a:p>
            <a:pPr marL="0" indent="0">
              <a:buNone/>
            </a:pPr>
            <a:r>
              <a:rPr lang="en-US" sz="2000" dirty="0" smtClean="0">
                <a:solidFill>
                  <a:srgbClr val="002060"/>
                </a:solidFill>
                <a:ea typeface="Verdana" panose="020B0604030504040204" pitchFamily="34" charset="0"/>
                <a:cs typeface="Verdana" panose="020B0604030504040204" pitchFamily="34" charset="0"/>
              </a:rPr>
              <a:t>FPM </a:t>
            </a:r>
            <a:r>
              <a:rPr lang="en-US" sz="2000" dirty="0">
                <a:solidFill>
                  <a:srgbClr val="002060"/>
                </a:solidFill>
                <a:ea typeface="Verdana" panose="020B0604030504040204" pitchFamily="34" charset="0"/>
                <a:cs typeface="Verdana" panose="020B0604030504040204" pitchFamily="34" charset="0"/>
              </a:rPr>
              <a:t>letters will be mailed to the division superintendent in May stating: </a:t>
            </a:r>
          </a:p>
          <a:p>
            <a:pPr marL="685800" lvl="1" indent="-342900">
              <a:buFont typeface="+mj-lt"/>
              <a:buAutoNum type="arabicPeriod"/>
            </a:pPr>
            <a:r>
              <a:rPr lang="en-US" sz="2000" dirty="0">
                <a:solidFill>
                  <a:srgbClr val="002060"/>
                </a:solidFill>
                <a:ea typeface="Verdana" panose="020B0604030504040204" pitchFamily="34" charset="0"/>
                <a:cs typeface="Verdana" panose="020B0604030504040204" pitchFamily="34" charset="0"/>
              </a:rPr>
              <a:t>Compliance (no findings) – no further action</a:t>
            </a:r>
          </a:p>
          <a:p>
            <a:pPr marL="685800" lvl="1" indent="-342900">
              <a:buFont typeface="+mj-lt"/>
              <a:buAutoNum type="arabicPeriod"/>
            </a:pPr>
            <a:r>
              <a:rPr lang="en-US" sz="2000" dirty="0">
                <a:solidFill>
                  <a:srgbClr val="002060"/>
                </a:solidFill>
                <a:ea typeface="Verdana" panose="020B0604030504040204" pitchFamily="34" charset="0"/>
                <a:cs typeface="Verdana" panose="020B0604030504040204" pitchFamily="34" charset="0"/>
              </a:rPr>
              <a:t>Non-compliance (one or more findings) – specific documentation is requested</a:t>
            </a:r>
          </a:p>
          <a:p>
            <a:pPr marL="385763" indent="-385763">
              <a:buFont typeface="+mj-lt"/>
              <a:buAutoNum type="arabicPeriod"/>
            </a:pPr>
            <a:endParaRPr lang="en-US" dirty="0"/>
          </a:p>
        </p:txBody>
      </p:sp>
    </p:spTree>
    <p:extLst>
      <p:ext uri="{BB962C8B-B14F-4D97-AF65-F5344CB8AC3E}">
        <p14:creationId xmlns:p14="http://schemas.microsoft.com/office/powerpoint/2010/main" val="136647645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684735" y="2268141"/>
            <a:ext cx="5829300" cy="1332310"/>
          </a:xfrm>
        </p:spPr>
        <p:txBody>
          <a:bodyPr>
            <a:normAutofit fontScale="90000"/>
          </a:bodyPr>
          <a:lstStyle/>
          <a:p>
            <a:r>
              <a:rPr lang="en-US" dirty="0">
                <a:solidFill>
                  <a:srgbClr val="002060"/>
                </a:solidFill>
              </a:rPr>
              <a:t>Federal Program </a:t>
            </a:r>
            <a:r>
              <a:rPr lang="en-US" dirty="0" smtClean="0">
                <a:solidFill>
                  <a:srgbClr val="002060"/>
                </a:solidFill>
              </a:rPr>
              <a:t>Monitoring Examples of strong evidence</a:t>
            </a:r>
            <a:r>
              <a:rPr lang="en-US" dirty="0">
                <a:solidFill>
                  <a:srgbClr val="002060"/>
                </a:solidFill>
              </a:rPr>
              <a:t/>
            </a:r>
            <a:br>
              <a:rPr lang="en-US" dirty="0">
                <a:solidFill>
                  <a:srgbClr val="002060"/>
                </a:solidFill>
              </a:rPr>
            </a:br>
            <a:endParaRPr lang="en-US" dirty="0">
              <a:solidFill>
                <a:srgbClr val="002060"/>
              </a:solidFill>
            </a:endParaRPr>
          </a:p>
        </p:txBody>
      </p:sp>
      <p:sp>
        <p:nvSpPr>
          <p:cNvPr id="5" name="Text Placeholder 4"/>
          <p:cNvSpPr>
            <a:spLocks noGrp="1"/>
          </p:cNvSpPr>
          <p:nvPr>
            <p:ph type="body" idx="1"/>
          </p:nvPr>
        </p:nvSpPr>
        <p:spPr/>
        <p:txBody>
          <a:bodyPr/>
          <a:lstStyle/>
          <a:p>
            <a:r>
              <a:rPr lang="en-US" dirty="0" smtClean="0">
                <a:solidFill>
                  <a:srgbClr val="002060"/>
                </a:solidFill>
              </a:rPr>
              <a:t>Title III, Part A </a:t>
            </a:r>
            <a:endParaRPr lang="en-US" dirty="0">
              <a:solidFill>
                <a:srgbClr val="002060"/>
              </a:solidFill>
            </a:endParaRPr>
          </a:p>
        </p:txBody>
      </p:sp>
    </p:spTree>
    <p:extLst>
      <p:ext uri="{BB962C8B-B14F-4D97-AF65-F5344CB8AC3E}">
        <p14:creationId xmlns:p14="http://schemas.microsoft.com/office/powerpoint/2010/main" val="5651369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700" dirty="0"/>
              <a:t>Strong Examples </a:t>
            </a:r>
          </a:p>
        </p:txBody>
      </p:sp>
      <p:sp>
        <p:nvSpPr>
          <p:cNvPr id="5" name="Content Placeholder 4"/>
          <p:cNvSpPr>
            <a:spLocks noGrp="1"/>
          </p:cNvSpPr>
          <p:nvPr>
            <p:ph idx="1"/>
          </p:nvPr>
        </p:nvSpPr>
        <p:spPr>
          <a:xfrm>
            <a:off x="228600" y="1143001"/>
            <a:ext cx="8534400" cy="3394472"/>
          </a:xfrm>
        </p:spPr>
        <p:txBody>
          <a:bodyPr>
            <a:normAutofit/>
          </a:bodyPr>
          <a:lstStyle/>
          <a:p>
            <a:pPr marL="0" indent="0">
              <a:buNone/>
            </a:pPr>
            <a:r>
              <a:rPr lang="en-US" sz="2000" dirty="0">
                <a:solidFill>
                  <a:srgbClr val="002060"/>
                </a:solidFill>
              </a:rPr>
              <a:t>The protocol lists examples of documentation that can be provided, so please review and check off “Acceptable LEA Documentation” when you place it in a file. </a:t>
            </a:r>
            <a:r>
              <a:rPr lang="en-US" sz="2000" dirty="0" smtClean="0">
                <a:solidFill>
                  <a:srgbClr val="002060"/>
                </a:solidFill>
              </a:rPr>
              <a:t>You </a:t>
            </a:r>
            <a:r>
              <a:rPr lang="en-US" sz="2000" dirty="0">
                <a:solidFill>
                  <a:srgbClr val="002060"/>
                </a:solidFill>
              </a:rPr>
              <a:t>do not need to produce every acceptable document, but you should submit the best evidence that you can provide including actual working documents such as: </a:t>
            </a:r>
            <a:endParaRPr lang="en-US" sz="2000" dirty="0" smtClean="0">
              <a:solidFill>
                <a:srgbClr val="002060"/>
              </a:solidFill>
            </a:endParaRPr>
          </a:p>
          <a:p>
            <a:pPr marL="0" indent="0">
              <a:buNone/>
            </a:pPr>
            <a:endParaRPr lang="en-US" sz="2000" dirty="0">
              <a:solidFill>
                <a:srgbClr val="002060"/>
              </a:solidFill>
            </a:endParaRPr>
          </a:p>
          <a:p>
            <a:pPr marL="0" indent="0">
              <a:buNone/>
            </a:pPr>
            <a:r>
              <a:rPr lang="en-US" sz="2000" dirty="0">
                <a:solidFill>
                  <a:srgbClr val="002060"/>
                </a:solidFill>
              </a:rPr>
              <a:t>Complete screeners, certificates for all screeners, EL teacher schedules, sign in sheets, agendas, PowerPoints given and to whom, actual lesson plans that depict LIEP, training to administrators, parent engagement events and sign in sheets </a:t>
            </a:r>
          </a:p>
          <a:p>
            <a:pPr marL="0" indent="0">
              <a:buNone/>
            </a:pPr>
            <a:endParaRPr lang="en-US" sz="1800" dirty="0">
              <a:solidFill>
                <a:srgbClr val="002060"/>
              </a:solidFill>
            </a:endParaRPr>
          </a:p>
        </p:txBody>
      </p:sp>
    </p:spTree>
    <p:extLst>
      <p:ext uri="{BB962C8B-B14F-4D97-AF65-F5344CB8AC3E}">
        <p14:creationId xmlns:p14="http://schemas.microsoft.com/office/powerpoint/2010/main" val="32820560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700" dirty="0"/>
              <a:t>Documents should . . .</a:t>
            </a:r>
          </a:p>
        </p:txBody>
      </p:sp>
      <p:sp>
        <p:nvSpPr>
          <p:cNvPr id="3" name="Content Placeholder 2"/>
          <p:cNvSpPr>
            <a:spLocks noGrp="1"/>
          </p:cNvSpPr>
          <p:nvPr>
            <p:ph idx="1"/>
          </p:nvPr>
        </p:nvSpPr>
        <p:spPr/>
        <p:txBody>
          <a:bodyPr>
            <a:normAutofit/>
          </a:bodyPr>
          <a:lstStyle/>
          <a:p>
            <a:r>
              <a:rPr lang="en-US" sz="2000" dirty="0">
                <a:solidFill>
                  <a:srgbClr val="002060"/>
                </a:solidFill>
              </a:rPr>
              <a:t>Be specific to your division</a:t>
            </a:r>
          </a:p>
          <a:p>
            <a:r>
              <a:rPr lang="en-US" sz="2000" dirty="0">
                <a:solidFill>
                  <a:srgbClr val="002060"/>
                </a:solidFill>
              </a:rPr>
              <a:t>Be specific to the past 12 to 24 months</a:t>
            </a:r>
          </a:p>
          <a:p>
            <a:r>
              <a:rPr lang="en-US" sz="2000" dirty="0">
                <a:solidFill>
                  <a:srgbClr val="002060"/>
                </a:solidFill>
              </a:rPr>
              <a:t>Be compliant with ESSA in both the law and language used</a:t>
            </a:r>
          </a:p>
          <a:p>
            <a:r>
              <a:rPr lang="en-US" sz="2000" dirty="0">
                <a:solidFill>
                  <a:srgbClr val="002060"/>
                </a:solidFill>
              </a:rPr>
              <a:t>Show evidence of use in your division with actual EL students </a:t>
            </a:r>
          </a:p>
          <a:p>
            <a:r>
              <a:rPr lang="en-US" sz="2000" dirty="0">
                <a:solidFill>
                  <a:srgbClr val="002060"/>
                </a:solidFill>
              </a:rPr>
              <a:t>Show actual EL data for all SRC pulls</a:t>
            </a:r>
          </a:p>
          <a:p>
            <a:endParaRPr lang="en-US" sz="2100" dirty="0">
              <a:solidFill>
                <a:srgbClr val="002060"/>
              </a:solidFill>
            </a:endParaRPr>
          </a:p>
          <a:p>
            <a:endParaRPr lang="en-US" dirty="0" smtClean="0"/>
          </a:p>
          <a:p>
            <a:endParaRPr lang="en-US" dirty="0"/>
          </a:p>
        </p:txBody>
      </p:sp>
    </p:spTree>
    <p:extLst>
      <p:ext uri="{BB962C8B-B14F-4D97-AF65-F5344CB8AC3E}">
        <p14:creationId xmlns:p14="http://schemas.microsoft.com/office/powerpoint/2010/main" val="19140697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700" dirty="0"/>
              <a:t>Documents should not . . .</a:t>
            </a:r>
          </a:p>
        </p:txBody>
      </p:sp>
      <p:sp>
        <p:nvSpPr>
          <p:cNvPr id="3" name="Content Placeholder 2"/>
          <p:cNvSpPr>
            <a:spLocks noGrp="1"/>
          </p:cNvSpPr>
          <p:nvPr>
            <p:ph idx="1"/>
          </p:nvPr>
        </p:nvSpPr>
        <p:spPr/>
        <p:txBody>
          <a:bodyPr/>
          <a:lstStyle/>
          <a:p>
            <a:r>
              <a:rPr lang="en-US" sz="2000" dirty="0">
                <a:solidFill>
                  <a:srgbClr val="002060"/>
                </a:solidFill>
              </a:rPr>
              <a:t>Contain evidence from another division</a:t>
            </a:r>
          </a:p>
          <a:p>
            <a:r>
              <a:rPr lang="en-US" sz="2000" dirty="0">
                <a:solidFill>
                  <a:srgbClr val="002060"/>
                </a:solidFill>
              </a:rPr>
              <a:t>Refer to NCLB in both the law and language used</a:t>
            </a:r>
          </a:p>
          <a:p>
            <a:r>
              <a:rPr lang="en-US" sz="2000" dirty="0">
                <a:solidFill>
                  <a:srgbClr val="002060"/>
                </a:solidFill>
              </a:rPr>
              <a:t>Only show evidence of what you want to do, not what you are doing</a:t>
            </a:r>
          </a:p>
          <a:p>
            <a:r>
              <a:rPr lang="en-US" sz="2000" dirty="0">
                <a:solidFill>
                  <a:srgbClr val="002060"/>
                </a:solidFill>
              </a:rPr>
              <a:t>Be the EL Program Guide for every answer. If you do refer to the EL Program Guide reference page numbers specific to the Guiding Question</a:t>
            </a:r>
          </a:p>
          <a:p>
            <a:r>
              <a:rPr lang="en-US" sz="2000" dirty="0">
                <a:solidFill>
                  <a:srgbClr val="002060"/>
                </a:solidFill>
              </a:rPr>
              <a:t>Be absent! </a:t>
            </a:r>
          </a:p>
          <a:p>
            <a:endParaRPr lang="en-US" dirty="0" smtClean="0"/>
          </a:p>
          <a:p>
            <a:endParaRPr lang="en-US" dirty="0"/>
          </a:p>
        </p:txBody>
      </p:sp>
    </p:spTree>
    <p:extLst>
      <p:ext uri="{BB962C8B-B14F-4D97-AF65-F5344CB8AC3E}">
        <p14:creationId xmlns:p14="http://schemas.microsoft.com/office/powerpoint/2010/main" val="31637766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700" dirty="0"/>
              <a:t>LIEP Evidence </a:t>
            </a:r>
          </a:p>
        </p:txBody>
      </p:sp>
      <p:sp>
        <p:nvSpPr>
          <p:cNvPr id="3" name="Content Placeholder 2"/>
          <p:cNvSpPr>
            <a:spLocks noGrp="1"/>
          </p:cNvSpPr>
          <p:nvPr>
            <p:ph idx="1"/>
          </p:nvPr>
        </p:nvSpPr>
        <p:spPr/>
        <p:txBody>
          <a:bodyPr>
            <a:normAutofit/>
          </a:bodyPr>
          <a:lstStyle/>
          <a:p>
            <a:pPr marL="0" indent="0">
              <a:buNone/>
            </a:pPr>
            <a:r>
              <a:rPr lang="en-US" sz="2000" dirty="0">
                <a:solidFill>
                  <a:srgbClr val="002060"/>
                </a:solidFill>
              </a:rPr>
              <a:t>Evidence should show:</a:t>
            </a:r>
          </a:p>
          <a:p>
            <a:r>
              <a:rPr lang="en-US" sz="2000" dirty="0">
                <a:solidFill>
                  <a:srgbClr val="002060"/>
                </a:solidFill>
              </a:rPr>
              <a:t>LIEPs differentiated by grade span and EL level</a:t>
            </a:r>
          </a:p>
          <a:p>
            <a:r>
              <a:rPr lang="en-US" sz="2000" dirty="0">
                <a:solidFill>
                  <a:srgbClr val="002060"/>
                </a:solidFill>
              </a:rPr>
              <a:t>EL student schedules </a:t>
            </a:r>
          </a:p>
          <a:p>
            <a:r>
              <a:rPr lang="en-US" sz="2000" dirty="0">
                <a:solidFill>
                  <a:srgbClr val="002060"/>
                </a:solidFill>
              </a:rPr>
              <a:t>Specific EL teacher schedules </a:t>
            </a:r>
          </a:p>
          <a:p>
            <a:r>
              <a:rPr lang="en-US" sz="2000" dirty="0">
                <a:solidFill>
                  <a:srgbClr val="002060"/>
                </a:solidFill>
              </a:rPr>
              <a:t>The LIEP teaching model implemented in lesson plans/curriculum</a:t>
            </a:r>
          </a:p>
          <a:p>
            <a:r>
              <a:rPr lang="en-US" sz="2000" dirty="0">
                <a:solidFill>
                  <a:srgbClr val="002060"/>
                </a:solidFill>
              </a:rPr>
              <a:t>Materials </a:t>
            </a:r>
          </a:p>
          <a:p>
            <a:r>
              <a:rPr lang="en-US" sz="2000" dirty="0">
                <a:solidFill>
                  <a:srgbClr val="002060"/>
                </a:solidFill>
              </a:rPr>
              <a:t>An evaluation of the effectiveness of the LIEP </a:t>
            </a:r>
          </a:p>
        </p:txBody>
      </p:sp>
    </p:spTree>
    <p:extLst>
      <p:ext uri="{BB962C8B-B14F-4D97-AF65-F5344CB8AC3E}">
        <p14:creationId xmlns:p14="http://schemas.microsoft.com/office/powerpoint/2010/main" val="12110690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57250"/>
          </a:xfrm>
        </p:spPr>
        <p:txBody>
          <a:bodyPr>
            <a:normAutofit/>
          </a:bodyPr>
          <a:lstStyle/>
          <a:p>
            <a:r>
              <a:rPr lang="en-US" sz="2700" dirty="0"/>
              <a:t>Professional Development Evidence</a:t>
            </a:r>
          </a:p>
        </p:txBody>
      </p:sp>
      <p:sp>
        <p:nvSpPr>
          <p:cNvPr id="3" name="Content Placeholder 2"/>
          <p:cNvSpPr>
            <a:spLocks noGrp="1"/>
          </p:cNvSpPr>
          <p:nvPr>
            <p:ph idx="1"/>
          </p:nvPr>
        </p:nvSpPr>
        <p:spPr>
          <a:xfrm>
            <a:off x="228600" y="1063229"/>
            <a:ext cx="8534400" cy="3394472"/>
          </a:xfrm>
        </p:spPr>
        <p:txBody>
          <a:bodyPr>
            <a:normAutofit/>
          </a:bodyPr>
          <a:lstStyle/>
          <a:p>
            <a:pPr marL="0" indent="0">
              <a:buNone/>
            </a:pPr>
            <a:r>
              <a:rPr lang="en-US" sz="2000" dirty="0">
                <a:solidFill>
                  <a:srgbClr val="002060"/>
                </a:solidFill>
              </a:rPr>
              <a:t>Evidence should show: </a:t>
            </a:r>
          </a:p>
          <a:p>
            <a:r>
              <a:rPr lang="en-US" sz="2000" dirty="0">
                <a:solidFill>
                  <a:srgbClr val="002060"/>
                </a:solidFill>
              </a:rPr>
              <a:t>EL professional development provided through the past year</a:t>
            </a:r>
          </a:p>
          <a:p>
            <a:r>
              <a:rPr lang="en-US" sz="2000" dirty="0">
                <a:solidFill>
                  <a:srgbClr val="002060"/>
                </a:solidFill>
              </a:rPr>
              <a:t>Stakeholder designations attending the training, such as administrators, content teachers, EL teachers, data entry personnel, counselors</a:t>
            </a:r>
          </a:p>
          <a:p>
            <a:r>
              <a:rPr lang="en-US" sz="2000" dirty="0">
                <a:solidFill>
                  <a:srgbClr val="002060"/>
                </a:solidFill>
              </a:rPr>
              <a:t>The EL content and attendance (could be) demonstrated through PowerPoints, agendas, sign in sheets and post evaluations</a:t>
            </a:r>
          </a:p>
        </p:txBody>
      </p:sp>
    </p:spTree>
    <p:extLst>
      <p:ext uri="{BB962C8B-B14F-4D97-AF65-F5344CB8AC3E}">
        <p14:creationId xmlns:p14="http://schemas.microsoft.com/office/powerpoint/2010/main" val="41864543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700" dirty="0"/>
              <a:t>Parent, Family and Community Engagement </a:t>
            </a:r>
          </a:p>
        </p:txBody>
      </p:sp>
      <p:sp>
        <p:nvSpPr>
          <p:cNvPr id="3" name="Content Placeholder 2"/>
          <p:cNvSpPr>
            <a:spLocks noGrp="1"/>
          </p:cNvSpPr>
          <p:nvPr>
            <p:ph idx="1"/>
          </p:nvPr>
        </p:nvSpPr>
        <p:spPr>
          <a:xfrm>
            <a:off x="152400" y="1047750"/>
            <a:ext cx="8534400" cy="3394472"/>
          </a:xfrm>
        </p:spPr>
        <p:txBody>
          <a:bodyPr/>
          <a:lstStyle/>
          <a:p>
            <a:pPr marL="0" indent="0">
              <a:buNone/>
            </a:pPr>
            <a:r>
              <a:rPr lang="en-US" sz="2000" dirty="0">
                <a:solidFill>
                  <a:srgbClr val="002060"/>
                </a:solidFill>
              </a:rPr>
              <a:t>Evidence should show:</a:t>
            </a:r>
          </a:p>
          <a:p>
            <a:r>
              <a:rPr lang="en-US" sz="2000" dirty="0">
                <a:solidFill>
                  <a:srgbClr val="002060"/>
                </a:solidFill>
              </a:rPr>
              <a:t>Parent, family and community engagement events which may include an agenda, presentation, sign in sheets</a:t>
            </a:r>
          </a:p>
          <a:p>
            <a:r>
              <a:rPr lang="en-US" sz="2000" dirty="0">
                <a:solidFill>
                  <a:srgbClr val="002060"/>
                </a:solidFill>
              </a:rPr>
              <a:t>Language translation and interpretation personnel and/or tools used to communicate with LEP parents </a:t>
            </a:r>
            <a:endParaRPr lang="en-US" sz="2000" dirty="0" smtClean="0">
              <a:solidFill>
                <a:srgbClr val="002060"/>
              </a:solidFill>
            </a:endParaRPr>
          </a:p>
          <a:p>
            <a:r>
              <a:rPr lang="en-US" sz="2000" dirty="0" smtClean="0">
                <a:solidFill>
                  <a:srgbClr val="002060"/>
                </a:solidFill>
              </a:rPr>
              <a:t>Translated documents</a:t>
            </a:r>
            <a:endParaRPr lang="en-US" sz="2000" dirty="0">
              <a:solidFill>
                <a:srgbClr val="002060"/>
              </a:solidFill>
            </a:endParaRPr>
          </a:p>
          <a:p>
            <a:endParaRPr lang="en-US" dirty="0"/>
          </a:p>
        </p:txBody>
      </p:sp>
    </p:spTree>
    <p:extLst>
      <p:ext uri="{BB962C8B-B14F-4D97-AF65-F5344CB8AC3E}">
        <p14:creationId xmlns:p14="http://schemas.microsoft.com/office/powerpoint/2010/main" val="1236534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1732"/>
            <a:ext cx="9144000" cy="857250"/>
          </a:xfrm>
        </p:spPr>
        <p:txBody>
          <a:bodyPr>
            <a:normAutofit/>
          </a:bodyPr>
          <a:lstStyle/>
          <a:p>
            <a:r>
              <a:rPr lang="en-US" sz="2700" dirty="0"/>
              <a:t>Overview - The Purpose of Title III</a:t>
            </a:r>
          </a:p>
        </p:txBody>
      </p:sp>
      <p:sp>
        <p:nvSpPr>
          <p:cNvPr id="6" name="Content Placeholder 5"/>
          <p:cNvSpPr>
            <a:spLocks noGrp="1"/>
          </p:cNvSpPr>
          <p:nvPr>
            <p:ph idx="1"/>
          </p:nvPr>
        </p:nvSpPr>
        <p:spPr>
          <a:xfrm>
            <a:off x="228600" y="971550"/>
            <a:ext cx="8534400" cy="3394472"/>
          </a:xfrm>
        </p:spPr>
        <p:txBody>
          <a:bodyPr>
            <a:normAutofit/>
          </a:bodyPr>
          <a:lstStyle/>
          <a:p>
            <a:pPr marL="385763" indent="-385763">
              <a:lnSpc>
                <a:spcPct val="107000"/>
              </a:lnSpc>
              <a:spcAft>
                <a:spcPts val="600"/>
              </a:spcAft>
              <a:buFont typeface="+mj-lt"/>
              <a:buAutoNum type="arabicPeriod"/>
            </a:pPr>
            <a:r>
              <a:rPr lang="en-US" sz="2000" dirty="0">
                <a:solidFill>
                  <a:srgbClr val="002060"/>
                </a:solidFill>
                <a:ea typeface="Calibri" panose="020F0502020204030204" pitchFamily="34" charset="0"/>
                <a:cs typeface="Times New Roman" panose="02020603050405020304" pitchFamily="18" charset="0"/>
              </a:rPr>
              <a:t>Sec. 3102(a)(1-2) </a:t>
            </a:r>
            <a:r>
              <a:rPr lang="en-US" sz="2000" u="sng" dirty="0">
                <a:solidFill>
                  <a:srgbClr val="002060"/>
                </a:solidFill>
                <a:ea typeface="Calibri" panose="020F0502020204030204" pitchFamily="34" charset="0"/>
                <a:cs typeface="Times New Roman" panose="02020603050405020304" pitchFamily="18" charset="0"/>
              </a:rPr>
              <a:t>English Language Proficiency (ELP) and Academic Achievement</a:t>
            </a:r>
            <a:r>
              <a:rPr lang="en-US" sz="2000" dirty="0">
                <a:solidFill>
                  <a:srgbClr val="002060"/>
                </a:solidFill>
                <a:ea typeface="Calibri" panose="020F0502020204030204" pitchFamily="34" charset="0"/>
                <a:cs typeface="Times New Roman" panose="02020603050405020304" pitchFamily="18" charset="0"/>
              </a:rPr>
              <a:t>. To ensure English Learners (ELs), Immigrant Children and Youth (IY) attain ELP and develop high levels of academic achievement in English, and academic subjects to meet the same challenging state academic standards as all students </a:t>
            </a:r>
            <a:endParaRPr lang="en-US" sz="2000" dirty="0" smtClean="0">
              <a:solidFill>
                <a:srgbClr val="002060"/>
              </a:solidFill>
              <a:ea typeface="Calibri" panose="020F0502020204030204" pitchFamily="34" charset="0"/>
              <a:cs typeface="Times New Roman" panose="02020603050405020304" pitchFamily="18" charset="0"/>
            </a:endParaRPr>
          </a:p>
          <a:p>
            <a:pPr marL="385763" indent="-385763">
              <a:lnSpc>
                <a:spcPct val="107000"/>
              </a:lnSpc>
              <a:spcAft>
                <a:spcPts val="600"/>
              </a:spcAft>
              <a:buFont typeface="+mj-lt"/>
              <a:buAutoNum type="arabicPeriod"/>
            </a:pPr>
            <a:endParaRPr lang="en-US" sz="2000" dirty="0">
              <a:solidFill>
                <a:srgbClr val="002060"/>
              </a:solidFill>
              <a:ea typeface="Calibri" panose="020F0502020204030204" pitchFamily="34" charset="0"/>
              <a:cs typeface="Times New Roman" panose="02020603050405020304" pitchFamily="18" charset="0"/>
            </a:endParaRPr>
          </a:p>
          <a:p>
            <a:pPr marL="385763" indent="-385763">
              <a:lnSpc>
                <a:spcPct val="107000"/>
              </a:lnSpc>
              <a:spcAft>
                <a:spcPts val="600"/>
              </a:spcAft>
              <a:buFont typeface="+mj-lt"/>
              <a:buAutoNum type="arabicPeriod"/>
            </a:pPr>
            <a:r>
              <a:rPr lang="en-US" sz="2000" dirty="0">
                <a:solidFill>
                  <a:srgbClr val="002060"/>
                </a:solidFill>
                <a:ea typeface="Calibri" panose="020F0502020204030204" pitchFamily="34" charset="0"/>
                <a:cs typeface="Times New Roman" panose="02020603050405020304" pitchFamily="18" charset="0"/>
              </a:rPr>
              <a:t>Sec. 3102(a)(3) </a:t>
            </a:r>
            <a:r>
              <a:rPr lang="en-US" sz="2000" u="sng" dirty="0">
                <a:solidFill>
                  <a:srgbClr val="002060"/>
                </a:solidFill>
                <a:ea typeface="Calibri" panose="020F0502020204030204" pitchFamily="34" charset="0"/>
                <a:cs typeface="Times New Roman" panose="02020603050405020304" pitchFamily="18" charset="0"/>
              </a:rPr>
              <a:t>Effective Language Instruction Educational Program (LIEP)</a:t>
            </a:r>
            <a:r>
              <a:rPr lang="en-US" sz="2000" dirty="0">
                <a:solidFill>
                  <a:srgbClr val="002060"/>
                </a:solidFill>
                <a:ea typeface="Calibri" panose="020F0502020204030204" pitchFamily="34" charset="0"/>
                <a:cs typeface="Times New Roman" panose="02020603050405020304" pitchFamily="18" charset="0"/>
              </a:rPr>
              <a:t>. To assist teachers (including preschool), principals and other school leaders in establishing, implementing and sustaining an effective LIEP</a:t>
            </a:r>
          </a:p>
          <a:p>
            <a:endParaRPr lang="en-US" dirty="0"/>
          </a:p>
        </p:txBody>
      </p:sp>
    </p:spTree>
    <p:extLst>
      <p:ext uri="{BB962C8B-B14F-4D97-AF65-F5344CB8AC3E}">
        <p14:creationId xmlns:p14="http://schemas.microsoft.com/office/powerpoint/2010/main" val="31120854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sz="2700" dirty="0"/>
              <a:t>Equitable Services </a:t>
            </a:r>
          </a:p>
        </p:txBody>
      </p:sp>
      <p:sp>
        <p:nvSpPr>
          <p:cNvPr id="10" name="Content Placeholder 9"/>
          <p:cNvSpPr>
            <a:spLocks noGrp="1"/>
          </p:cNvSpPr>
          <p:nvPr>
            <p:ph idx="1"/>
          </p:nvPr>
        </p:nvSpPr>
        <p:spPr>
          <a:xfrm>
            <a:off x="228600" y="1123950"/>
            <a:ext cx="8458200" cy="3124199"/>
          </a:xfrm>
        </p:spPr>
        <p:txBody>
          <a:bodyPr>
            <a:normAutofit/>
          </a:bodyPr>
          <a:lstStyle/>
          <a:p>
            <a:pPr marL="0" indent="0">
              <a:buNone/>
            </a:pPr>
            <a:r>
              <a:rPr lang="en-US" sz="2000" dirty="0">
                <a:solidFill>
                  <a:srgbClr val="002060"/>
                </a:solidFill>
                <a:cs typeface="Calibri" panose="020F0502020204030204" pitchFamily="34" charset="0"/>
              </a:rPr>
              <a:t>Provide documentation of all consultations held with private schools within your division. </a:t>
            </a:r>
          </a:p>
          <a:p>
            <a:pPr marL="0" indent="0">
              <a:buNone/>
            </a:pPr>
            <a:r>
              <a:rPr lang="en-US" sz="2000" dirty="0">
                <a:solidFill>
                  <a:srgbClr val="002060"/>
                </a:solidFill>
                <a:cs typeface="Calibri" panose="020F0502020204030204" pitchFamily="34" charset="0"/>
              </a:rPr>
              <a:t>Documentation examples:</a:t>
            </a:r>
          </a:p>
          <a:p>
            <a:pPr lvl="2"/>
            <a:r>
              <a:rPr lang="en-US" sz="2000" dirty="0">
                <a:solidFill>
                  <a:srgbClr val="002060"/>
                </a:solidFill>
                <a:cs typeface="Calibri" panose="020F0502020204030204" pitchFamily="34" charset="0"/>
              </a:rPr>
              <a:t>Intent forms, letters</a:t>
            </a:r>
          </a:p>
          <a:p>
            <a:pPr lvl="2"/>
            <a:r>
              <a:rPr lang="en-US" sz="2000" dirty="0">
                <a:solidFill>
                  <a:srgbClr val="002060"/>
                </a:solidFill>
                <a:cs typeface="Calibri" panose="020F0502020204030204" pitchFamily="34" charset="0"/>
              </a:rPr>
              <a:t>Agendas, notes, emails, sign-in sheets</a:t>
            </a:r>
          </a:p>
          <a:p>
            <a:pPr lvl="2"/>
            <a:r>
              <a:rPr lang="en-US" sz="2000" dirty="0">
                <a:solidFill>
                  <a:srgbClr val="002060"/>
                </a:solidFill>
                <a:cs typeface="Calibri" panose="020F0502020204030204" pitchFamily="34" charset="0"/>
              </a:rPr>
              <a:t>Receipts and documentation sent by certified mail</a:t>
            </a:r>
          </a:p>
          <a:p>
            <a:pPr lvl="2"/>
            <a:r>
              <a:rPr lang="en-US" sz="2000" dirty="0">
                <a:solidFill>
                  <a:srgbClr val="002060"/>
                </a:solidFill>
                <a:cs typeface="Calibri" panose="020F0502020204030204" pitchFamily="34" charset="0"/>
              </a:rPr>
              <a:t>Services offered (if Title III funds are accepted) </a:t>
            </a:r>
          </a:p>
          <a:p>
            <a:endParaRPr lang="en-US" dirty="0">
              <a:solidFill>
                <a:srgbClr val="002060"/>
              </a:solidFill>
            </a:endParaRPr>
          </a:p>
        </p:txBody>
      </p:sp>
    </p:spTree>
    <p:extLst>
      <p:ext uri="{BB962C8B-B14F-4D97-AF65-F5344CB8AC3E}">
        <p14:creationId xmlns:p14="http://schemas.microsoft.com/office/powerpoint/2010/main" val="34470314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700" dirty="0"/>
              <a:t>Data </a:t>
            </a:r>
          </a:p>
        </p:txBody>
      </p:sp>
      <p:sp>
        <p:nvSpPr>
          <p:cNvPr id="3" name="Content Placeholder 2"/>
          <p:cNvSpPr>
            <a:spLocks noGrp="1"/>
          </p:cNvSpPr>
          <p:nvPr>
            <p:ph idx="1"/>
          </p:nvPr>
        </p:nvSpPr>
        <p:spPr>
          <a:xfrm>
            <a:off x="304800" y="971550"/>
            <a:ext cx="8534400" cy="3657600"/>
          </a:xfrm>
        </p:spPr>
        <p:txBody>
          <a:bodyPr>
            <a:normAutofit/>
          </a:bodyPr>
          <a:lstStyle/>
          <a:p>
            <a:pPr marL="0" indent="0">
              <a:buNone/>
            </a:pPr>
            <a:r>
              <a:rPr lang="en-US" sz="2000" dirty="0">
                <a:solidFill>
                  <a:srgbClr val="002060"/>
                </a:solidFill>
              </a:rPr>
              <a:t>Show how data is tracked and evaluated by including SSWS Title III Reports showing EL Progress and Proficiency. </a:t>
            </a:r>
          </a:p>
          <a:p>
            <a:pPr marL="0" indent="0">
              <a:buNone/>
            </a:pPr>
            <a:r>
              <a:rPr lang="en-US" sz="2000" dirty="0">
                <a:solidFill>
                  <a:srgbClr val="002060"/>
                </a:solidFill>
              </a:rPr>
              <a:t>Additionally you may include:</a:t>
            </a:r>
          </a:p>
          <a:p>
            <a:r>
              <a:rPr lang="en-US" sz="2000" dirty="0">
                <a:solidFill>
                  <a:srgbClr val="002060"/>
                </a:solidFill>
              </a:rPr>
              <a:t>Internal tracking spreadsheets</a:t>
            </a:r>
          </a:p>
          <a:p>
            <a:r>
              <a:rPr lang="en-US" sz="2000" dirty="0">
                <a:solidFill>
                  <a:srgbClr val="002060"/>
                </a:solidFill>
              </a:rPr>
              <a:t>Graduation Rates </a:t>
            </a:r>
          </a:p>
          <a:p>
            <a:r>
              <a:rPr lang="en-US" sz="2000" dirty="0">
                <a:solidFill>
                  <a:srgbClr val="002060"/>
                </a:solidFill>
              </a:rPr>
              <a:t>Long Term ELs </a:t>
            </a:r>
          </a:p>
          <a:p>
            <a:r>
              <a:rPr lang="en-US" sz="2000" dirty="0">
                <a:solidFill>
                  <a:srgbClr val="002060"/>
                </a:solidFill>
              </a:rPr>
              <a:t>IY data</a:t>
            </a:r>
          </a:p>
          <a:p>
            <a:r>
              <a:rPr lang="en-US" sz="2000" dirty="0">
                <a:solidFill>
                  <a:srgbClr val="002060"/>
                </a:solidFill>
              </a:rPr>
              <a:t>Dually Identified ELs </a:t>
            </a:r>
          </a:p>
          <a:p>
            <a:r>
              <a:rPr lang="en-US" sz="2000" dirty="0">
                <a:solidFill>
                  <a:srgbClr val="002060"/>
                </a:solidFill>
              </a:rPr>
              <a:t>ELs in specialty centers/programs </a:t>
            </a:r>
          </a:p>
          <a:p>
            <a:pPr marL="0" indent="0">
              <a:buNone/>
            </a:pPr>
            <a:endParaRPr lang="en-US" b="0" dirty="0">
              <a:solidFill>
                <a:srgbClr val="002060"/>
              </a:solidFill>
            </a:endParaRPr>
          </a:p>
        </p:txBody>
      </p:sp>
    </p:spTree>
    <p:extLst>
      <p:ext uri="{BB962C8B-B14F-4D97-AF65-F5344CB8AC3E}">
        <p14:creationId xmlns:p14="http://schemas.microsoft.com/office/powerpoint/2010/main" val="4968947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700" dirty="0"/>
              <a:t>Fiscal</a:t>
            </a:r>
          </a:p>
        </p:txBody>
      </p:sp>
      <p:sp>
        <p:nvSpPr>
          <p:cNvPr id="3" name="Content Placeholder 2"/>
          <p:cNvSpPr>
            <a:spLocks noGrp="1"/>
          </p:cNvSpPr>
          <p:nvPr>
            <p:ph idx="1"/>
          </p:nvPr>
        </p:nvSpPr>
        <p:spPr>
          <a:xfrm>
            <a:off x="228600" y="1047750"/>
            <a:ext cx="8229600" cy="3124199"/>
          </a:xfrm>
        </p:spPr>
        <p:txBody>
          <a:bodyPr/>
          <a:lstStyle/>
          <a:p>
            <a:pPr marL="0" indent="0">
              <a:buNone/>
            </a:pPr>
            <a:r>
              <a:rPr lang="en-US" sz="2000" dirty="0">
                <a:solidFill>
                  <a:srgbClr val="002060"/>
                </a:solidFill>
              </a:rPr>
              <a:t>Evidence should show:</a:t>
            </a:r>
          </a:p>
          <a:p>
            <a:r>
              <a:rPr lang="en-US" sz="2000" dirty="0">
                <a:solidFill>
                  <a:srgbClr val="002060"/>
                </a:solidFill>
              </a:rPr>
              <a:t>Actual allocation on an approved application</a:t>
            </a:r>
          </a:p>
          <a:p>
            <a:r>
              <a:rPr lang="en-US" sz="2000" dirty="0">
                <a:solidFill>
                  <a:srgbClr val="002060"/>
                </a:solidFill>
              </a:rPr>
              <a:t>Timely reimbursements and spenddown </a:t>
            </a:r>
          </a:p>
          <a:p>
            <a:r>
              <a:rPr lang="en-US" sz="2000" dirty="0">
                <a:solidFill>
                  <a:srgbClr val="002060"/>
                </a:solidFill>
              </a:rPr>
              <a:t>Internal tracking of expenditures</a:t>
            </a:r>
          </a:p>
          <a:p>
            <a:r>
              <a:rPr lang="en-US" sz="2000" dirty="0">
                <a:solidFill>
                  <a:srgbClr val="002060"/>
                </a:solidFill>
              </a:rPr>
              <a:t>Payment receipts for ACCESS testing and screener materials by the LEA using local funds</a:t>
            </a:r>
          </a:p>
          <a:p>
            <a:endParaRPr lang="en-US" dirty="0"/>
          </a:p>
        </p:txBody>
      </p:sp>
    </p:spTree>
    <p:extLst>
      <p:ext uri="{BB962C8B-B14F-4D97-AF65-F5344CB8AC3E}">
        <p14:creationId xmlns:p14="http://schemas.microsoft.com/office/powerpoint/2010/main" val="17489657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684735" y="2268141"/>
            <a:ext cx="5829300" cy="1332310"/>
          </a:xfrm>
        </p:spPr>
        <p:txBody>
          <a:bodyPr>
            <a:normAutofit fontScale="90000"/>
          </a:bodyPr>
          <a:lstStyle/>
          <a:p>
            <a:r>
              <a:rPr lang="en-US" dirty="0">
                <a:solidFill>
                  <a:srgbClr val="002060"/>
                </a:solidFill>
              </a:rPr>
              <a:t>Federal Program </a:t>
            </a:r>
            <a:r>
              <a:rPr lang="en-US" dirty="0" smtClean="0">
                <a:solidFill>
                  <a:srgbClr val="002060"/>
                </a:solidFill>
              </a:rPr>
              <a:t>Monitoring Summary Report for 2018-19</a:t>
            </a:r>
            <a:r>
              <a:rPr lang="en-US" dirty="0">
                <a:solidFill>
                  <a:srgbClr val="002060"/>
                </a:solidFill>
              </a:rPr>
              <a:t/>
            </a:r>
            <a:br>
              <a:rPr lang="en-US" dirty="0">
                <a:solidFill>
                  <a:srgbClr val="002060"/>
                </a:solidFill>
              </a:rPr>
            </a:br>
            <a:endParaRPr lang="en-US" dirty="0">
              <a:solidFill>
                <a:srgbClr val="002060"/>
              </a:solidFill>
            </a:endParaRPr>
          </a:p>
        </p:txBody>
      </p:sp>
      <p:sp>
        <p:nvSpPr>
          <p:cNvPr id="5" name="Text Placeholder 4"/>
          <p:cNvSpPr>
            <a:spLocks noGrp="1"/>
          </p:cNvSpPr>
          <p:nvPr>
            <p:ph type="body" idx="1"/>
          </p:nvPr>
        </p:nvSpPr>
        <p:spPr/>
        <p:txBody>
          <a:bodyPr/>
          <a:lstStyle/>
          <a:p>
            <a:r>
              <a:rPr lang="en-US" dirty="0" smtClean="0">
                <a:solidFill>
                  <a:srgbClr val="002060"/>
                </a:solidFill>
              </a:rPr>
              <a:t>Title III, Part A </a:t>
            </a:r>
            <a:endParaRPr lang="en-US" dirty="0">
              <a:solidFill>
                <a:srgbClr val="002060"/>
              </a:solidFill>
            </a:endParaRPr>
          </a:p>
        </p:txBody>
      </p:sp>
    </p:spTree>
    <p:extLst>
      <p:ext uri="{BB962C8B-B14F-4D97-AF65-F5344CB8AC3E}">
        <p14:creationId xmlns:p14="http://schemas.microsoft.com/office/powerpoint/2010/main" val="38694896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700" dirty="0"/>
              <a:t>2018-19 FPM Summary </a:t>
            </a:r>
          </a:p>
        </p:txBody>
      </p:sp>
      <p:sp>
        <p:nvSpPr>
          <p:cNvPr id="5" name="Content Placeholder 4"/>
          <p:cNvSpPr>
            <a:spLocks noGrp="1"/>
          </p:cNvSpPr>
          <p:nvPr>
            <p:ph idx="1"/>
          </p:nvPr>
        </p:nvSpPr>
        <p:spPr/>
        <p:txBody>
          <a:bodyPr/>
          <a:lstStyle/>
          <a:p>
            <a:pPr marL="0" indent="0">
              <a:buNone/>
            </a:pPr>
            <a:endParaRPr lang="en-US" b="0" dirty="0" smtClean="0">
              <a:solidFill>
                <a:srgbClr val="002060"/>
              </a:solidFill>
            </a:endParaRPr>
          </a:p>
          <a:p>
            <a:pPr marL="0" indent="0" algn="ctr">
              <a:buNone/>
            </a:pPr>
            <a:r>
              <a:rPr lang="en-US" sz="2100" dirty="0">
                <a:solidFill>
                  <a:srgbClr val="002060"/>
                </a:solidFill>
              </a:rPr>
              <a:t>Number of divisions monitored:44</a:t>
            </a:r>
          </a:p>
          <a:p>
            <a:pPr marL="0" indent="0" algn="ctr">
              <a:buNone/>
            </a:pPr>
            <a:endParaRPr lang="en-US" sz="2100" dirty="0">
              <a:solidFill>
                <a:srgbClr val="002060"/>
              </a:solidFill>
            </a:endParaRPr>
          </a:p>
          <a:p>
            <a:pPr marL="0" indent="0" algn="ctr">
              <a:buNone/>
            </a:pPr>
            <a:r>
              <a:rPr lang="en-US" sz="2100" dirty="0">
                <a:solidFill>
                  <a:srgbClr val="002060"/>
                </a:solidFill>
              </a:rPr>
              <a:t>Number of  divisions with Title III findings: 6 </a:t>
            </a:r>
          </a:p>
          <a:p>
            <a:pPr marL="0" indent="0" algn="ctr">
              <a:buNone/>
            </a:pPr>
            <a:endParaRPr lang="en-US" sz="2100" dirty="0">
              <a:solidFill>
                <a:srgbClr val="002060"/>
              </a:solidFill>
            </a:endParaRPr>
          </a:p>
          <a:p>
            <a:pPr marL="0" indent="0" algn="ctr">
              <a:buNone/>
            </a:pPr>
            <a:r>
              <a:rPr lang="en-US" sz="2100" dirty="0">
                <a:solidFill>
                  <a:srgbClr val="002060"/>
                </a:solidFill>
              </a:rPr>
              <a:t>The areas of finding were the same as 2017-2018</a:t>
            </a:r>
          </a:p>
          <a:p>
            <a:endParaRPr lang="en-US" dirty="0"/>
          </a:p>
        </p:txBody>
      </p:sp>
    </p:spTree>
    <p:extLst>
      <p:ext uri="{BB962C8B-B14F-4D97-AF65-F5344CB8AC3E}">
        <p14:creationId xmlns:p14="http://schemas.microsoft.com/office/powerpoint/2010/main" val="26017512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2700" dirty="0"/>
              <a:t>2018-19 Areas of Improvement</a:t>
            </a:r>
            <a:br>
              <a:rPr lang="en-US" sz="2700" dirty="0"/>
            </a:br>
            <a:r>
              <a:rPr lang="en-US" sz="2700" dirty="0"/>
              <a:t>Indicator I </a:t>
            </a:r>
          </a:p>
        </p:txBody>
      </p:sp>
      <p:sp>
        <p:nvSpPr>
          <p:cNvPr id="5" name="Content Placeholder 4"/>
          <p:cNvSpPr>
            <a:spLocks noGrp="1"/>
          </p:cNvSpPr>
          <p:nvPr>
            <p:ph idx="1"/>
          </p:nvPr>
        </p:nvSpPr>
        <p:spPr>
          <a:xfrm>
            <a:off x="228600" y="1123950"/>
            <a:ext cx="8458200" cy="3124199"/>
          </a:xfrm>
        </p:spPr>
        <p:txBody>
          <a:bodyPr/>
          <a:lstStyle/>
          <a:p>
            <a:pPr marL="0" indent="0">
              <a:buNone/>
            </a:pPr>
            <a:endParaRPr lang="en-US" sz="1950" dirty="0">
              <a:solidFill>
                <a:srgbClr val="002060"/>
              </a:solidFill>
            </a:endParaRPr>
          </a:p>
          <a:p>
            <a:pPr marL="0" indent="0">
              <a:buNone/>
            </a:pPr>
            <a:r>
              <a:rPr lang="en-US" sz="2000" dirty="0">
                <a:solidFill>
                  <a:srgbClr val="002060"/>
                </a:solidFill>
              </a:rPr>
              <a:t>What is the LEA’s process for ensuring that ELs in grades K-12, are appropriately identified for participation in a language instruction educational program (LIEP) in a timely and consistent manner across the school division?</a:t>
            </a:r>
          </a:p>
          <a:p>
            <a:endParaRPr lang="en-US" dirty="0"/>
          </a:p>
        </p:txBody>
      </p:sp>
    </p:spTree>
    <p:extLst>
      <p:ext uri="{BB962C8B-B14F-4D97-AF65-F5344CB8AC3E}">
        <p14:creationId xmlns:p14="http://schemas.microsoft.com/office/powerpoint/2010/main" val="23477369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700" dirty="0"/>
              <a:t>Acceptable Evidence </a:t>
            </a:r>
            <a:br>
              <a:rPr lang="en-US" sz="2700" dirty="0"/>
            </a:br>
            <a:r>
              <a:rPr lang="en-US" sz="2700" dirty="0" smtClean="0"/>
              <a:t>Indicator I </a:t>
            </a:r>
            <a:endParaRPr lang="en-US" sz="2700" dirty="0"/>
          </a:p>
        </p:txBody>
      </p:sp>
      <p:sp>
        <p:nvSpPr>
          <p:cNvPr id="3" name="Content Placeholder 2"/>
          <p:cNvSpPr>
            <a:spLocks noGrp="1"/>
          </p:cNvSpPr>
          <p:nvPr>
            <p:ph sz="half" idx="1"/>
          </p:nvPr>
        </p:nvSpPr>
        <p:spPr/>
        <p:txBody>
          <a:bodyPr>
            <a:normAutofit/>
          </a:bodyPr>
          <a:lstStyle/>
          <a:p>
            <a:r>
              <a:rPr lang="en-US" sz="2000" dirty="0">
                <a:solidFill>
                  <a:srgbClr val="002060"/>
                </a:solidFill>
              </a:rPr>
              <a:t>Verbatim Home Language Survey (HLS) questions provided to every student and clear instructions to stakeholders on the next step if a language other than English is identified on the HLS. See Supt’s Memo #194-17</a:t>
            </a:r>
          </a:p>
          <a:p>
            <a:endParaRPr lang="en-US" dirty="0"/>
          </a:p>
        </p:txBody>
      </p:sp>
      <p:sp>
        <p:nvSpPr>
          <p:cNvPr id="4" name="Content Placeholder 3"/>
          <p:cNvSpPr>
            <a:spLocks noGrp="1"/>
          </p:cNvSpPr>
          <p:nvPr>
            <p:ph sz="half" idx="2"/>
          </p:nvPr>
        </p:nvSpPr>
        <p:spPr/>
        <p:txBody>
          <a:bodyPr>
            <a:normAutofit/>
          </a:bodyPr>
          <a:lstStyle/>
          <a:p>
            <a:r>
              <a:rPr lang="en-US" sz="2000" dirty="0">
                <a:solidFill>
                  <a:srgbClr val="002060"/>
                </a:solidFill>
              </a:rPr>
              <a:t>Written documentation showing the division’s procedures to identify, screen and place an EL into a language instructional education program. Training to substantiate the written document.</a:t>
            </a:r>
            <a:endParaRPr lang="en-US" sz="2000" dirty="0"/>
          </a:p>
          <a:p>
            <a:endParaRPr lang="en-US" dirty="0"/>
          </a:p>
        </p:txBody>
      </p:sp>
    </p:spTree>
    <p:extLst>
      <p:ext uri="{BB962C8B-B14F-4D97-AF65-F5344CB8AC3E}">
        <p14:creationId xmlns:p14="http://schemas.microsoft.com/office/powerpoint/2010/main" val="21564936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2700" dirty="0"/>
              <a:t>HLS Verbatim Questions</a:t>
            </a:r>
          </a:p>
        </p:txBody>
      </p:sp>
      <p:sp>
        <p:nvSpPr>
          <p:cNvPr id="6" name="Content Placeholder 5"/>
          <p:cNvSpPr>
            <a:spLocks noGrp="1"/>
          </p:cNvSpPr>
          <p:nvPr>
            <p:ph idx="1"/>
          </p:nvPr>
        </p:nvSpPr>
        <p:spPr/>
        <p:txBody>
          <a:bodyPr>
            <a:normAutofit/>
          </a:bodyPr>
          <a:lstStyle/>
          <a:p>
            <a:pPr marL="0" indent="0">
              <a:buNone/>
            </a:pPr>
            <a:r>
              <a:rPr lang="en-US" sz="2000" dirty="0">
                <a:solidFill>
                  <a:srgbClr val="002060"/>
                </a:solidFill>
              </a:rPr>
              <a:t>OCR- and DOJ-approved home language survey questions are required:</a:t>
            </a:r>
          </a:p>
          <a:p>
            <a:pPr marL="0" indent="0">
              <a:buNone/>
            </a:pPr>
            <a:endParaRPr lang="en-US" sz="2000" dirty="0">
              <a:solidFill>
                <a:srgbClr val="002060"/>
              </a:solidFill>
            </a:endParaRPr>
          </a:p>
          <a:p>
            <a:pPr marL="0" indent="0">
              <a:buNone/>
            </a:pPr>
            <a:r>
              <a:rPr lang="en-US" sz="2000" dirty="0">
                <a:solidFill>
                  <a:srgbClr val="FF0000"/>
                </a:solidFill>
              </a:rPr>
              <a:t> </a:t>
            </a:r>
            <a:r>
              <a:rPr lang="en-US" sz="2000" dirty="0">
                <a:solidFill>
                  <a:srgbClr val="C00000"/>
                </a:solidFill>
              </a:rPr>
              <a:t>1) What is the primary language used in the home, regardless of the language spoken by the student? </a:t>
            </a:r>
          </a:p>
          <a:p>
            <a:pPr marL="0" indent="0">
              <a:buNone/>
            </a:pPr>
            <a:r>
              <a:rPr lang="en-US" sz="2000" dirty="0">
                <a:solidFill>
                  <a:srgbClr val="C00000"/>
                </a:solidFill>
              </a:rPr>
              <a:t>2) What is the language most often spoken by the student? </a:t>
            </a:r>
          </a:p>
          <a:p>
            <a:pPr marL="0" indent="0">
              <a:buNone/>
            </a:pPr>
            <a:r>
              <a:rPr lang="en-US" sz="2000" dirty="0">
                <a:solidFill>
                  <a:srgbClr val="C00000"/>
                </a:solidFill>
              </a:rPr>
              <a:t>3) What is the language that the student first acquired?</a:t>
            </a:r>
          </a:p>
        </p:txBody>
      </p:sp>
    </p:spTree>
    <p:extLst>
      <p:ext uri="{BB962C8B-B14F-4D97-AF65-F5344CB8AC3E}">
        <p14:creationId xmlns:p14="http://schemas.microsoft.com/office/powerpoint/2010/main" val="13361697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1732"/>
            <a:ext cx="9144000" cy="857250"/>
          </a:xfrm>
        </p:spPr>
        <p:txBody>
          <a:bodyPr>
            <a:normAutofit fontScale="90000"/>
          </a:bodyPr>
          <a:lstStyle/>
          <a:p>
            <a:r>
              <a:rPr lang="en-US" sz="3000" dirty="0" smtClean="0"/>
              <a:t>2018-19 </a:t>
            </a:r>
            <a:r>
              <a:rPr lang="en-US" sz="3000" dirty="0"/>
              <a:t>Areas of Improvement Indicators III</a:t>
            </a:r>
            <a:r>
              <a:rPr lang="en-US" sz="3000" dirty="0">
                <a:solidFill>
                  <a:srgbClr val="002060"/>
                </a:solidFill>
              </a:rPr>
              <a:t/>
            </a:r>
            <a:br>
              <a:rPr lang="en-US" sz="3000" dirty="0">
                <a:solidFill>
                  <a:srgbClr val="002060"/>
                </a:solidFill>
              </a:rPr>
            </a:br>
            <a:endParaRPr lang="en-US" sz="3000" dirty="0"/>
          </a:p>
        </p:txBody>
      </p:sp>
      <p:sp>
        <p:nvSpPr>
          <p:cNvPr id="8" name="Content Placeholder 7"/>
          <p:cNvSpPr>
            <a:spLocks noGrp="1"/>
          </p:cNvSpPr>
          <p:nvPr>
            <p:ph idx="1"/>
          </p:nvPr>
        </p:nvSpPr>
        <p:spPr>
          <a:xfrm>
            <a:off x="228600" y="1200150"/>
            <a:ext cx="8534400" cy="3124199"/>
          </a:xfrm>
        </p:spPr>
        <p:txBody>
          <a:bodyPr/>
          <a:lstStyle/>
          <a:p>
            <a:pPr marL="0" indent="0">
              <a:buNone/>
            </a:pPr>
            <a:endParaRPr lang="en-US" b="0" dirty="0" smtClean="0">
              <a:solidFill>
                <a:srgbClr val="002060"/>
              </a:solidFill>
            </a:endParaRPr>
          </a:p>
          <a:p>
            <a:pPr marL="0" indent="0">
              <a:buNone/>
            </a:pPr>
            <a:r>
              <a:rPr lang="en-US" sz="2000" dirty="0">
                <a:solidFill>
                  <a:srgbClr val="002060"/>
                </a:solidFill>
              </a:rPr>
              <a:t>What is the LEA’s process to consistently place ELs in a language instruction educational program (LIEP) at the middle school level?</a:t>
            </a:r>
          </a:p>
          <a:p>
            <a:endParaRPr lang="en-US" dirty="0"/>
          </a:p>
        </p:txBody>
      </p:sp>
    </p:spTree>
    <p:extLst>
      <p:ext uri="{BB962C8B-B14F-4D97-AF65-F5344CB8AC3E}">
        <p14:creationId xmlns:p14="http://schemas.microsoft.com/office/powerpoint/2010/main" val="27004085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700" dirty="0"/>
              <a:t>Acceptable Evidence for III</a:t>
            </a:r>
          </a:p>
        </p:txBody>
      </p:sp>
      <p:sp>
        <p:nvSpPr>
          <p:cNvPr id="3" name="Content Placeholder 2"/>
          <p:cNvSpPr>
            <a:spLocks noGrp="1"/>
          </p:cNvSpPr>
          <p:nvPr>
            <p:ph idx="1"/>
          </p:nvPr>
        </p:nvSpPr>
        <p:spPr>
          <a:xfrm>
            <a:off x="152400" y="1047750"/>
            <a:ext cx="8763000" cy="3428999"/>
          </a:xfrm>
        </p:spPr>
        <p:txBody>
          <a:bodyPr>
            <a:normAutofit fontScale="40000" lnSpcReduction="20000"/>
          </a:bodyPr>
          <a:lstStyle/>
          <a:p>
            <a:pPr marL="0" indent="0">
              <a:buNone/>
            </a:pPr>
            <a:r>
              <a:rPr lang="en-US" sz="4800" b="0" dirty="0" smtClean="0">
                <a:solidFill>
                  <a:srgbClr val="002060"/>
                </a:solidFill>
              </a:rPr>
              <a:t>Evidence </a:t>
            </a:r>
            <a:r>
              <a:rPr lang="en-US" sz="4800" b="0" dirty="0">
                <a:solidFill>
                  <a:srgbClr val="002060"/>
                </a:solidFill>
              </a:rPr>
              <a:t>that the LEA has conducted annual training on the EL identification procedures and has disseminated information to all staff responsible for the enrollment process to include but not limited to: registration personnel, counselors, EL teachers, data entry personnel and administrators </a:t>
            </a:r>
          </a:p>
          <a:p>
            <a:pPr lvl="0"/>
            <a:r>
              <a:rPr lang="en-US" sz="4800" b="0" dirty="0">
                <a:solidFill>
                  <a:srgbClr val="002060"/>
                </a:solidFill>
              </a:rPr>
              <a:t>Evidence of the placement of ELs into a LIEP as referenced in the English Learner Toolkit (</a:t>
            </a:r>
            <a:r>
              <a:rPr lang="en-US" sz="4800" b="0" u="sng" dirty="0">
                <a:solidFill>
                  <a:srgbClr val="002060"/>
                </a:solidFill>
                <a:hlinkClick r:id="rId2"/>
              </a:rPr>
              <a:t>Chapter </a:t>
            </a:r>
            <a:r>
              <a:rPr lang="en-US" sz="4800" b="0" u="sng" dirty="0" smtClean="0">
                <a:solidFill>
                  <a:srgbClr val="002060"/>
                </a:solidFill>
                <a:hlinkClick r:id="rId2"/>
              </a:rPr>
              <a:t>2</a:t>
            </a:r>
            <a:r>
              <a:rPr lang="en-US" sz="4800" b="0" u="sng" dirty="0" smtClean="0">
                <a:solidFill>
                  <a:srgbClr val="002060"/>
                </a:solidFill>
              </a:rPr>
              <a:t>,</a:t>
            </a:r>
            <a:r>
              <a:rPr lang="en-US" sz="4800" b="0" dirty="0" smtClean="0">
                <a:solidFill>
                  <a:srgbClr val="002060"/>
                </a:solidFill>
              </a:rPr>
              <a:t> </a:t>
            </a:r>
            <a:r>
              <a:rPr lang="en-US" sz="4800" b="0" u="sng" dirty="0">
                <a:solidFill>
                  <a:srgbClr val="002060"/>
                </a:solidFill>
                <a:hlinkClick r:id="rId3"/>
              </a:rPr>
              <a:t>Chapter 5</a:t>
            </a:r>
            <a:r>
              <a:rPr lang="en-US" sz="4800" b="0" dirty="0">
                <a:solidFill>
                  <a:srgbClr val="002060"/>
                </a:solidFill>
              </a:rPr>
              <a:t>) created by the U.S. Department of Education</a:t>
            </a:r>
          </a:p>
          <a:p>
            <a:pPr lvl="0"/>
            <a:r>
              <a:rPr lang="en-US" sz="4800" dirty="0">
                <a:solidFill>
                  <a:srgbClr val="002060"/>
                </a:solidFill>
              </a:rPr>
              <a:t>EL class </a:t>
            </a:r>
            <a:r>
              <a:rPr lang="en-US" sz="4800" dirty="0" smtClean="0">
                <a:solidFill>
                  <a:srgbClr val="002060"/>
                </a:solidFill>
              </a:rPr>
              <a:t>schedules</a:t>
            </a:r>
          </a:p>
          <a:p>
            <a:pPr marL="0" indent="0">
              <a:buNone/>
            </a:pPr>
            <a:r>
              <a:rPr lang="en-US" sz="4800" b="0" dirty="0">
                <a:solidFill>
                  <a:srgbClr val="002060"/>
                </a:solidFill>
              </a:rPr>
              <a:t> </a:t>
            </a:r>
          </a:p>
          <a:p>
            <a:pPr marL="0" indent="0">
              <a:buNone/>
            </a:pPr>
            <a:r>
              <a:rPr lang="en-US" sz="4800" b="0" dirty="0">
                <a:solidFill>
                  <a:srgbClr val="002060"/>
                </a:solidFill>
              </a:rPr>
              <a:t>Interview Questions</a:t>
            </a:r>
          </a:p>
          <a:p>
            <a:pPr lvl="0"/>
            <a:r>
              <a:rPr lang="en-US" sz="4800" b="0" dirty="0">
                <a:solidFill>
                  <a:srgbClr val="002060"/>
                </a:solidFill>
              </a:rPr>
              <a:t>LEA staff discusses the training provided to staff to ensure ELs entering middle schools are placed in LIEPs </a:t>
            </a:r>
          </a:p>
          <a:p>
            <a:pPr lvl="0"/>
            <a:r>
              <a:rPr lang="en-US" sz="4800" dirty="0">
                <a:solidFill>
                  <a:srgbClr val="002060"/>
                </a:solidFill>
              </a:rPr>
              <a:t>LEA staff discusses the LIEP models available in middle schools</a:t>
            </a:r>
          </a:p>
          <a:p>
            <a:endParaRPr lang="en-US" dirty="0"/>
          </a:p>
        </p:txBody>
      </p:sp>
    </p:spTree>
    <p:extLst>
      <p:ext uri="{BB962C8B-B14F-4D97-AF65-F5344CB8AC3E}">
        <p14:creationId xmlns:p14="http://schemas.microsoft.com/office/powerpoint/2010/main" val="3632607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8659"/>
            <a:ext cx="9144000" cy="857250"/>
          </a:xfrm>
        </p:spPr>
        <p:txBody>
          <a:bodyPr>
            <a:normAutofit/>
          </a:bodyPr>
          <a:lstStyle/>
          <a:p>
            <a:r>
              <a:rPr lang="en-US" sz="2700" dirty="0"/>
              <a:t>The Purpose of Title III</a:t>
            </a:r>
          </a:p>
        </p:txBody>
      </p:sp>
      <p:sp>
        <p:nvSpPr>
          <p:cNvPr id="7" name="Content Placeholder 6"/>
          <p:cNvSpPr>
            <a:spLocks noGrp="1"/>
          </p:cNvSpPr>
          <p:nvPr>
            <p:ph idx="1"/>
          </p:nvPr>
        </p:nvSpPr>
        <p:spPr>
          <a:xfrm>
            <a:off x="228600" y="1276350"/>
            <a:ext cx="8534400" cy="2895599"/>
          </a:xfrm>
        </p:spPr>
        <p:txBody>
          <a:bodyPr>
            <a:normAutofit/>
          </a:bodyPr>
          <a:lstStyle/>
          <a:p>
            <a:pPr marL="385763" indent="-385763">
              <a:lnSpc>
                <a:spcPct val="107000"/>
              </a:lnSpc>
              <a:spcAft>
                <a:spcPts val="600"/>
              </a:spcAft>
              <a:buFont typeface="+mj-lt"/>
              <a:buAutoNum type="arabicPeriod" startAt="3"/>
            </a:pPr>
            <a:r>
              <a:rPr lang="en-US" sz="2000" dirty="0">
                <a:solidFill>
                  <a:srgbClr val="002060"/>
                </a:solidFill>
                <a:ea typeface="Calibri" panose="020F0502020204030204" pitchFamily="34" charset="0"/>
                <a:cs typeface="Times New Roman" panose="02020603050405020304" pitchFamily="18" charset="0"/>
              </a:rPr>
              <a:t>Sec. 3102(a)(4) </a:t>
            </a:r>
            <a:r>
              <a:rPr lang="en-US" sz="2000" u="sng" dirty="0">
                <a:solidFill>
                  <a:srgbClr val="002060"/>
                </a:solidFill>
                <a:ea typeface="Calibri" panose="020F0502020204030204" pitchFamily="34" charset="0"/>
                <a:cs typeface="Times New Roman" panose="02020603050405020304" pitchFamily="18" charset="0"/>
              </a:rPr>
              <a:t>Professional Development (PD) and LIEP</a:t>
            </a:r>
            <a:r>
              <a:rPr lang="en-US" sz="2000" dirty="0">
                <a:solidFill>
                  <a:srgbClr val="002060"/>
                </a:solidFill>
                <a:ea typeface="Calibri" panose="020F0502020204030204" pitchFamily="34" charset="0"/>
                <a:cs typeface="Times New Roman" panose="02020603050405020304" pitchFamily="18" charset="0"/>
              </a:rPr>
              <a:t>. To assist teachers (including preschool), principals and other school leaders and LEAs to develop and enhance their capacity to provide an effective </a:t>
            </a:r>
            <a:r>
              <a:rPr lang="en-US" sz="2000" dirty="0" smtClean="0">
                <a:solidFill>
                  <a:srgbClr val="002060"/>
                </a:solidFill>
                <a:ea typeface="Calibri" panose="020F0502020204030204" pitchFamily="34" charset="0"/>
                <a:cs typeface="Times New Roman" panose="02020603050405020304" pitchFamily="18" charset="0"/>
              </a:rPr>
              <a:t>LIEP</a:t>
            </a:r>
          </a:p>
          <a:p>
            <a:pPr marL="385763" indent="-385763">
              <a:lnSpc>
                <a:spcPct val="107000"/>
              </a:lnSpc>
              <a:spcAft>
                <a:spcPts val="600"/>
              </a:spcAft>
              <a:buFont typeface="+mj-lt"/>
              <a:buAutoNum type="arabicPeriod" startAt="3"/>
            </a:pPr>
            <a:endParaRPr lang="en-US" sz="2000" dirty="0">
              <a:solidFill>
                <a:srgbClr val="002060"/>
              </a:solidFill>
              <a:ea typeface="Calibri" panose="020F0502020204030204" pitchFamily="34" charset="0"/>
              <a:cs typeface="Times New Roman" panose="02020603050405020304" pitchFamily="18" charset="0"/>
            </a:endParaRPr>
          </a:p>
          <a:p>
            <a:pPr marL="385763" indent="-385763">
              <a:lnSpc>
                <a:spcPct val="107000"/>
              </a:lnSpc>
              <a:spcAft>
                <a:spcPts val="600"/>
              </a:spcAft>
              <a:buFont typeface="+mj-lt"/>
              <a:buAutoNum type="arabicPeriod" startAt="3"/>
            </a:pPr>
            <a:r>
              <a:rPr lang="en-US" sz="2000" dirty="0">
                <a:solidFill>
                  <a:srgbClr val="002060"/>
                </a:solidFill>
                <a:ea typeface="Calibri" panose="020F0502020204030204" pitchFamily="34" charset="0"/>
                <a:cs typeface="Times New Roman" panose="02020603050405020304" pitchFamily="18" charset="0"/>
              </a:rPr>
              <a:t>Sec. 3102(a)(5) </a:t>
            </a:r>
            <a:r>
              <a:rPr lang="en-US" sz="2000" u="sng" dirty="0">
                <a:solidFill>
                  <a:srgbClr val="002060"/>
                </a:solidFill>
                <a:ea typeface="Calibri" panose="020F0502020204030204" pitchFamily="34" charset="0"/>
                <a:cs typeface="Times New Roman" panose="02020603050405020304" pitchFamily="18" charset="0"/>
              </a:rPr>
              <a:t>Parent, Family and Community Participation</a:t>
            </a:r>
            <a:r>
              <a:rPr lang="en-US" sz="2000" dirty="0">
                <a:solidFill>
                  <a:srgbClr val="002060"/>
                </a:solidFill>
                <a:ea typeface="Calibri" panose="020F0502020204030204" pitchFamily="34" charset="0"/>
                <a:cs typeface="Times New Roman" panose="02020603050405020304" pitchFamily="18" charset="0"/>
              </a:rPr>
              <a:t>. To promote parental, family and community participation in LIEPs for parents, families and communities of ELs </a:t>
            </a:r>
          </a:p>
          <a:p>
            <a:endParaRPr lang="en-US" b="0" dirty="0"/>
          </a:p>
        </p:txBody>
      </p:sp>
    </p:spTree>
    <p:extLst>
      <p:ext uri="{BB962C8B-B14F-4D97-AF65-F5344CB8AC3E}">
        <p14:creationId xmlns:p14="http://schemas.microsoft.com/office/powerpoint/2010/main" val="27408594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57250"/>
          </a:xfrm>
        </p:spPr>
        <p:txBody>
          <a:bodyPr>
            <a:normAutofit/>
          </a:bodyPr>
          <a:lstStyle/>
          <a:p>
            <a:r>
              <a:rPr lang="en-US" sz="2700" dirty="0"/>
              <a:t>Middle School Interview Questions</a:t>
            </a:r>
          </a:p>
        </p:txBody>
      </p:sp>
      <p:sp>
        <p:nvSpPr>
          <p:cNvPr id="3" name="Content Placeholder 2"/>
          <p:cNvSpPr>
            <a:spLocks noGrp="1"/>
          </p:cNvSpPr>
          <p:nvPr>
            <p:ph idx="1"/>
          </p:nvPr>
        </p:nvSpPr>
        <p:spPr/>
        <p:txBody>
          <a:bodyPr/>
          <a:lstStyle/>
          <a:p>
            <a:pPr marL="0" indent="0">
              <a:buNone/>
            </a:pPr>
            <a:r>
              <a:rPr lang="en-US" sz="2000" dirty="0">
                <a:solidFill>
                  <a:srgbClr val="002060"/>
                </a:solidFill>
              </a:rPr>
              <a:t>LEA staff discusses the training provided to staff to ensure ELs entering middle schools are placed in LIEPs </a:t>
            </a:r>
          </a:p>
          <a:p>
            <a:pPr lvl="0"/>
            <a:endParaRPr lang="en-US" sz="2000" dirty="0">
              <a:solidFill>
                <a:srgbClr val="002060"/>
              </a:solidFill>
            </a:endParaRPr>
          </a:p>
          <a:p>
            <a:pPr marL="0" indent="0">
              <a:buNone/>
            </a:pPr>
            <a:r>
              <a:rPr lang="en-US" sz="2000" dirty="0">
                <a:solidFill>
                  <a:srgbClr val="002060"/>
                </a:solidFill>
              </a:rPr>
              <a:t>LEA staff discusses the LIEP models available in middle schools</a:t>
            </a:r>
          </a:p>
          <a:p>
            <a:endParaRPr lang="en-US" dirty="0"/>
          </a:p>
        </p:txBody>
      </p:sp>
    </p:spTree>
    <p:extLst>
      <p:ext uri="{BB962C8B-B14F-4D97-AF65-F5344CB8AC3E}">
        <p14:creationId xmlns:p14="http://schemas.microsoft.com/office/powerpoint/2010/main" val="19649286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z="3000" dirty="0" smtClean="0"/>
              <a:t>2018-19 </a:t>
            </a:r>
            <a:r>
              <a:rPr lang="en-US" sz="3000" dirty="0"/>
              <a:t>Areas of Improvement Indicators IV</a:t>
            </a:r>
            <a:r>
              <a:rPr lang="en-US" sz="3000" dirty="0">
                <a:solidFill>
                  <a:srgbClr val="002060"/>
                </a:solidFill>
              </a:rPr>
              <a:t/>
            </a:r>
            <a:br>
              <a:rPr lang="en-US" sz="3000" dirty="0">
                <a:solidFill>
                  <a:srgbClr val="002060"/>
                </a:solidFill>
              </a:rPr>
            </a:br>
            <a:endParaRPr lang="en-US" sz="3000" dirty="0"/>
          </a:p>
        </p:txBody>
      </p:sp>
      <p:sp>
        <p:nvSpPr>
          <p:cNvPr id="8" name="Content Placeholder 7"/>
          <p:cNvSpPr>
            <a:spLocks noGrp="1"/>
          </p:cNvSpPr>
          <p:nvPr>
            <p:ph idx="1"/>
          </p:nvPr>
        </p:nvSpPr>
        <p:spPr>
          <a:xfrm>
            <a:off x="228600" y="1200151"/>
            <a:ext cx="8458200" cy="3124199"/>
          </a:xfrm>
        </p:spPr>
        <p:txBody>
          <a:bodyPr/>
          <a:lstStyle/>
          <a:p>
            <a:pPr marL="0" indent="0">
              <a:buNone/>
            </a:pPr>
            <a:endParaRPr lang="en-US" b="0" dirty="0" smtClean="0">
              <a:solidFill>
                <a:srgbClr val="002060"/>
              </a:solidFill>
            </a:endParaRPr>
          </a:p>
          <a:p>
            <a:pPr marL="0" indent="0">
              <a:buNone/>
            </a:pPr>
            <a:r>
              <a:rPr lang="en-US" sz="2000" dirty="0">
                <a:solidFill>
                  <a:srgbClr val="002060"/>
                </a:solidFill>
              </a:rPr>
              <a:t>What is the LEA’s process to consistently place ELs in a language instruction educational program (LIEP) at the high school level?</a:t>
            </a:r>
          </a:p>
          <a:p>
            <a:pPr marL="0" indent="0">
              <a:buNone/>
            </a:pPr>
            <a:endParaRPr lang="en-US" dirty="0"/>
          </a:p>
        </p:txBody>
      </p:sp>
    </p:spTree>
    <p:extLst>
      <p:ext uri="{BB962C8B-B14F-4D97-AF65-F5344CB8AC3E}">
        <p14:creationId xmlns:p14="http://schemas.microsoft.com/office/powerpoint/2010/main" val="18261419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819150"/>
          </a:xfrm>
        </p:spPr>
        <p:txBody>
          <a:bodyPr>
            <a:normAutofit/>
          </a:bodyPr>
          <a:lstStyle/>
          <a:p>
            <a:r>
              <a:rPr lang="en-US" sz="2700" dirty="0"/>
              <a:t>Acceptable Evidence for IV</a:t>
            </a:r>
          </a:p>
        </p:txBody>
      </p:sp>
      <p:sp>
        <p:nvSpPr>
          <p:cNvPr id="3" name="Content Placeholder 2"/>
          <p:cNvSpPr>
            <a:spLocks noGrp="1"/>
          </p:cNvSpPr>
          <p:nvPr>
            <p:ph idx="1"/>
          </p:nvPr>
        </p:nvSpPr>
        <p:spPr>
          <a:xfrm>
            <a:off x="304800" y="857250"/>
            <a:ext cx="8610600" cy="3969544"/>
          </a:xfrm>
        </p:spPr>
        <p:txBody>
          <a:bodyPr>
            <a:normAutofit fontScale="70000" lnSpcReduction="20000"/>
          </a:bodyPr>
          <a:lstStyle/>
          <a:p>
            <a:pPr marL="0" indent="0">
              <a:buNone/>
            </a:pPr>
            <a:r>
              <a:rPr lang="en-US" sz="2900" dirty="0">
                <a:solidFill>
                  <a:srgbClr val="002060"/>
                </a:solidFill>
              </a:rPr>
              <a:t>Evidence that the LEA has conducted annual training on the written EL identification procedures and has disseminated information to all staff responsible for the enrollment process to include but not limited to registration personnel, counselors, EL teachers, data entry personnel and administrators </a:t>
            </a:r>
          </a:p>
          <a:p>
            <a:pPr marL="0" indent="0">
              <a:buNone/>
            </a:pPr>
            <a:endParaRPr lang="en-US" sz="2900" dirty="0">
              <a:solidFill>
                <a:srgbClr val="002060"/>
              </a:solidFill>
            </a:endParaRPr>
          </a:p>
          <a:p>
            <a:pPr lvl="0"/>
            <a:r>
              <a:rPr lang="en-US" sz="2900" dirty="0">
                <a:solidFill>
                  <a:srgbClr val="002060"/>
                </a:solidFill>
              </a:rPr>
              <a:t>Evidence of the placement of ELs into a LIEP as referenced in the English Learner Toolkit (</a:t>
            </a:r>
            <a:r>
              <a:rPr lang="en-US" sz="2900" u="sng" dirty="0">
                <a:solidFill>
                  <a:srgbClr val="002060"/>
                </a:solidFill>
                <a:hlinkClick r:id="rId2"/>
              </a:rPr>
              <a:t>Chapter 2</a:t>
            </a:r>
            <a:r>
              <a:rPr lang="en-US" sz="2900" u="sng" dirty="0">
                <a:solidFill>
                  <a:srgbClr val="002060"/>
                </a:solidFill>
              </a:rPr>
              <a:t>,</a:t>
            </a:r>
            <a:r>
              <a:rPr lang="en-US" sz="2900" dirty="0">
                <a:solidFill>
                  <a:srgbClr val="002060"/>
                </a:solidFill>
              </a:rPr>
              <a:t> </a:t>
            </a:r>
            <a:r>
              <a:rPr lang="en-US" sz="2900" u="sng" dirty="0">
                <a:solidFill>
                  <a:srgbClr val="002060"/>
                </a:solidFill>
                <a:hlinkClick r:id="rId3"/>
              </a:rPr>
              <a:t>Chapter 5</a:t>
            </a:r>
            <a:r>
              <a:rPr lang="en-US" sz="2900" dirty="0">
                <a:solidFill>
                  <a:srgbClr val="002060"/>
                </a:solidFill>
              </a:rPr>
              <a:t>) </a:t>
            </a:r>
          </a:p>
          <a:p>
            <a:pPr lvl="0"/>
            <a:r>
              <a:rPr lang="en-US" sz="2900" dirty="0">
                <a:solidFill>
                  <a:srgbClr val="002060"/>
                </a:solidFill>
              </a:rPr>
              <a:t>A description of the high school EL courses available demonstrating established graduation pathways for ELs</a:t>
            </a:r>
          </a:p>
          <a:p>
            <a:pPr lvl="0"/>
            <a:r>
              <a:rPr lang="en-US" sz="2900" dirty="0">
                <a:solidFill>
                  <a:srgbClr val="002060"/>
                </a:solidFill>
              </a:rPr>
              <a:t>Evidence of a timely transcript review process</a:t>
            </a:r>
          </a:p>
          <a:p>
            <a:pPr lvl="0"/>
            <a:r>
              <a:rPr lang="en-US" sz="2900" dirty="0">
                <a:solidFill>
                  <a:srgbClr val="002060"/>
                </a:solidFill>
              </a:rPr>
              <a:t>Evidence of discussions with ELs and their parents and/or guardians about scheduling courses that are required for graduation as well as other educational options</a:t>
            </a:r>
          </a:p>
          <a:p>
            <a:pPr marL="0" indent="0">
              <a:buNone/>
            </a:pPr>
            <a:r>
              <a:rPr lang="en-US" dirty="0">
                <a:solidFill>
                  <a:srgbClr val="002060"/>
                </a:solidFill>
              </a:rPr>
              <a:t> </a:t>
            </a:r>
          </a:p>
          <a:p>
            <a:endParaRPr lang="en-US" dirty="0"/>
          </a:p>
        </p:txBody>
      </p:sp>
    </p:spTree>
    <p:extLst>
      <p:ext uri="{BB962C8B-B14F-4D97-AF65-F5344CB8AC3E}">
        <p14:creationId xmlns:p14="http://schemas.microsoft.com/office/powerpoint/2010/main" val="34100163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700" dirty="0"/>
              <a:t>High School Interview Questions</a:t>
            </a:r>
          </a:p>
        </p:txBody>
      </p:sp>
      <p:sp>
        <p:nvSpPr>
          <p:cNvPr id="3" name="Content Placeholder 2"/>
          <p:cNvSpPr>
            <a:spLocks noGrp="1"/>
          </p:cNvSpPr>
          <p:nvPr>
            <p:ph idx="1"/>
          </p:nvPr>
        </p:nvSpPr>
        <p:spPr>
          <a:xfrm>
            <a:off x="228600" y="1200151"/>
            <a:ext cx="8458200" cy="3124199"/>
          </a:xfrm>
        </p:spPr>
        <p:txBody>
          <a:bodyPr>
            <a:normAutofit/>
          </a:bodyPr>
          <a:lstStyle/>
          <a:p>
            <a:pPr marL="0" indent="0">
              <a:buNone/>
            </a:pPr>
            <a:r>
              <a:rPr lang="en-US" sz="2000" dirty="0">
                <a:solidFill>
                  <a:srgbClr val="002060"/>
                </a:solidFill>
              </a:rPr>
              <a:t>LEA staff discusses the process to ensure that appropriate personnel are trained to provide transcript review for ELs</a:t>
            </a:r>
          </a:p>
          <a:p>
            <a:pPr lvl="0"/>
            <a:endParaRPr lang="en-US" sz="2000" dirty="0">
              <a:solidFill>
                <a:srgbClr val="002060"/>
              </a:solidFill>
            </a:endParaRPr>
          </a:p>
          <a:p>
            <a:pPr marL="0" indent="0">
              <a:buNone/>
            </a:pPr>
            <a:r>
              <a:rPr lang="en-US" sz="2000" dirty="0">
                <a:solidFill>
                  <a:srgbClr val="002060"/>
                </a:solidFill>
              </a:rPr>
              <a:t>LEA staff discusses the training provided to staff to ensure ELs entering high schools are placed in LIEPs</a:t>
            </a:r>
          </a:p>
          <a:p>
            <a:pPr lvl="0"/>
            <a:endParaRPr lang="en-US" sz="2000" dirty="0">
              <a:solidFill>
                <a:srgbClr val="002060"/>
              </a:solidFill>
            </a:endParaRPr>
          </a:p>
          <a:p>
            <a:pPr marL="0" indent="0">
              <a:buNone/>
            </a:pPr>
            <a:r>
              <a:rPr lang="en-US" sz="2000" dirty="0">
                <a:solidFill>
                  <a:srgbClr val="002060"/>
                </a:solidFill>
              </a:rPr>
              <a:t>LEA staff discusses initial placement through graduation highlighting pathways to graduation for ELs</a:t>
            </a:r>
          </a:p>
          <a:p>
            <a:endParaRPr lang="en-US" dirty="0"/>
          </a:p>
        </p:txBody>
      </p:sp>
    </p:spTree>
    <p:extLst>
      <p:ext uri="{BB962C8B-B14F-4D97-AF65-F5344CB8AC3E}">
        <p14:creationId xmlns:p14="http://schemas.microsoft.com/office/powerpoint/2010/main" val="274572986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z="3000" dirty="0" smtClean="0"/>
              <a:t>2018-19 </a:t>
            </a:r>
            <a:r>
              <a:rPr lang="en-US" sz="3000" dirty="0"/>
              <a:t>Areas of Improvement Indicator V </a:t>
            </a:r>
            <a:r>
              <a:rPr lang="en-US" sz="7200" dirty="0">
                <a:solidFill>
                  <a:srgbClr val="002060"/>
                </a:solidFill>
              </a:rPr>
              <a:t/>
            </a:r>
            <a:br>
              <a:rPr lang="en-US" sz="7200" dirty="0">
                <a:solidFill>
                  <a:srgbClr val="002060"/>
                </a:solidFill>
              </a:rPr>
            </a:br>
            <a:endParaRPr lang="en-US" sz="2700" dirty="0"/>
          </a:p>
        </p:txBody>
      </p:sp>
      <p:sp>
        <p:nvSpPr>
          <p:cNvPr id="4" name="Content Placeholder 3"/>
          <p:cNvSpPr>
            <a:spLocks noGrp="1"/>
          </p:cNvSpPr>
          <p:nvPr>
            <p:ph idx="1"/>
          </p:nvPr>
        </p:nvSpPr>
        <p:spPr>
          <a:xfrm>
            <a:off x="228600" y="1200150"/>
            <a:ext cx="8382000" cy="3124199"/>
          </a:xfrm>
        </p:spPr>
        <p:txBody>
          <a:bodyPr>
            <a:normAutofit/>
          </a:bodyPr>
          <a:lstStyle/>
          <a:p>
            <a:pPr marL="0" indent="0">
              <a:buNone/>
            </a:pPr>
            <a:endParaRPr lang="en-US" sz="1950" dirty="0">
              <a:solidFill>
                <a:srgbClr val="002060"/>
              </a:solidFill>
            </a:endParaRPr>
          </a:p>
          <a:p>
            <a:pPr marL="0" indent="0">
              <a:buNone/>
            </a:pPr>
            <a:endParaRPr lang="en-US" sz="1950" dirty="0">
              <a:solidFill>
                <a:srgbClr val="002060"/>
              </a:solidFill>
            </a:endParaRPr>
          </a:p>
          <a:p>
            <a:pPr marL="0" indent="0">
              <a:buNone/>
            </a:pPr>
            <a:r>
              <a:rPr lang="en-US" sz="2000" dirty="0">
                <a:solidFill>
                  <a:srgbClr val="002060"/>
                </a:solidFill>
              </a:rPr>
              <a:t>How does the LEA evaluate the effectiveness of the LIEPs in which ELs are placed to assist them in attaining English proficiency and meeting state academic standards?</a:t>
            </a:r>
          </a:p>
          <a:p>
            <a:endParaRPr lang="en-US" sz="1950" dirty="0"/>
          </a:p>
        </p:txBody>
      </p:sp>
    </p:spTree>
    <p:extLst>
      <p:ext uri="{BB962C8B-B14F-4D97-AF65-F5344CB8AC3E}">
        <p14:creationId xmlns:p14="http://schemas.microsoft.com/office/powerpoint/2010/main" val="36612715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2700" dirty="0"/>
              <a:t>Acceptable Evidence for V</a:t>
            </a:r>
            <a:endParaRPr lang="en-US" dirty="0"/>
          </a:p>
        </p:txBody>
      </p:sp>
      <p:sp>
        <p:nvSpPr>
          <p:cNvPr id="6" name="Content Placeholder 5"/>
          <p:cNvSpPr>
            <a:spLocks noGrp="1"/>
          </p:cNvSpPr>
          <p:nvPr>
            <p:ph idx="1"/>
          </p:nvPr>
        </p:nvSpPr>
        <p:spPr>
          <a:xfrm>
            <a:off x="152400" y="1028700"/>
            <a:ext cx="8686800" cy="3829050"/>
          </a:xfrm>
        </p:spPr>
        <p:txBody>
          <a:bodyPr>
            <a:noAutofit/>
          </a:bodyPr>
          <a:lstStyle/>
          <a:p>
            <a:pPr marL="0" indent="0">
              <a:buNone/>
            </a:pPr>
            <a:r>
              <a:rPr lang="en-US" sz="2000" dirty="0">
                <a:solidFill>
                  <a:srgbClr val="002060"/>
                </a:solidFill>
              </a:rPr>
              <a:t>Provide evidence that </a:t>
            </a:r>
            <a:r>
              <a:rPr lang="en-US" sz="2000" u="sng" dirty="0">
                <a:solidFill>
                  <a:srgbClr val="002060"/>
                </a:solidFill>
              </a:rPr>
              <a:t>all</a:t>
            </a:r>
            <a:r>
              <a:rPr lang="en-US" sz="2000" dirty="0">
                <a:solidFill>
                  <a:srgbClr val="002060"/>
                </a:solidFill>
              </a:rPr>
              <a:t> ELs level 1-4.3 are effectively supported in attaining English proficiency through identifiable LIEPs across grade spans</a:t>
            </a:r>
            <a:r>
              <a:rPr lang="en-US" sz="2000" dirty="0"/>
              <a:t>. </a:t>
            </a:r>
          </a:p>
          <a:p>
            <a:pPr marL="0" indent="0">
              <a:buNone/>
            </a:pPr>
            <a:endParaRPr lang="en-US" sz="2000" dirty="0"/>
          </a:p>
          <a:p>
            <a:pPr marL="0" indent="0">
              <a:buNone/>
            </a:pPr>
            <a:r>
              <a:rPr lang="en-US" sz="2000" dirty="0">
                <a:solidFill>
                  <a:srgbClr val="002060"/>
                </a:solidFill>
              </a:rPr>
              <a:t>Provide relevant data collected and analyzed by division stakeholders as it pertains to any or all of the following: LIEP programs </a:t>
            </a:r>
          </a:p>
          <a:p>
            <a:pPr marL="0" indent="0">
              <a:buNone/>
            </a:pPr>
            <a:r>
              <a:rPr lang="en-US" sz="2000" dirty="0">
                <a:solidFill>
                  <a:srgbClr val="002060"/>
                </a:solidFill>
              </a:rPr>
              <a:t>LIEP by division/school </a:t>
            </a:r>
          </a:p>
          <a:p>
            <a:pPr marL="0" indent="0">
              <a:buNone/>
            </a:pPr>
            <a:r>
              <a:rPr lang="en-US" sz="2000" dirty="0">
                <a:solidFill>
                  <a:srgbClr val="002060"/>
                </a:solidFill>
              </a:rPr>
              <a:t>LIEP by grade level </a:t>
            </a:r>
            <a:br>
              <a:rPr lang="en-US" sz="2000" dirty="0">
                <a:solidFill>
                  <a:srgbClr val="002060"/>
                </a:solidFill>
              </a:rPr>
            </a:br>
            <a:r>
              <a:rPr lang="en-US" sz="2000" dirty="0">
                <a:solidFill>
                  <a:srgbClr val="002060"/>
                </a:solidFill>
              </a:rPr>
              <a:t>EL level progress/proficiency</a:t>
            </a:r>
          </a:p>
          <a:p>
            <a:pPr marL="0" indent="0">
              <a:buNone/>
            </a:pPr>
            <a:r>
              <a:rPr lang="en-US" sz="2000" dirty="0">
                <a:solidFill>
                  <a:srgbClr val="002060"/>
                </a:solidFill>
              </a:rPr>
              <a:t>EL subgroups </a:t>
            </a:r>
          </a:p>
        </p:txBody>
      </p:sp>
    </p:spTree>
    <p:extLst>
      <p:ext uri="{BB962C8B-B14F-4D97-AF65-F5344CB8AC3E}">
        <p14:creationId xmlns:p14="http://schemas.microsoft.com/office/powerpoint/2010/main" val="1330588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sz="3000" dirty="0" smtClean="0"/>
              <a:t>2018-19 </a:t>
            </a:r>
            <a:r>
              <a:rPr lang="en-US" sz="3000" dirty="0"/>
              <a:t>Areas of Improvement Indicator VI</a:t>
            </a:r>
            <a:r>
              <a:rPr lang="en-US" sz="2700" dirty="0">
                <a:solidFill>
                  <a:srgbClr val="002060"/>
                </a:solidFill>
              </a:rPr>
              <a:t/>
            </a:r>
            <a:br>
              <a:rPr lang="en-US" sz="2700" dirty="0">
                <a:solidFill>
                  <a:srgbClr val="002060"/>
                </a:solidFill>
              </a:rPr>
            </a:br>
            <a:endParaRPr lang="en-US" sz="2700" dirty="0">
              <a:solidFill>
                <a:srgbClr val="002060"/>
              </a:solidFill>
            </a:endParaRPr>
          </a:p>
        </p:txBody>
      </p:sp>
      <p:sp>
        <p:nvSpPr>
          <p:cNvPr id="7" name="Content Placeholder 6"/>
          <p:cNvSpPr>
            <a:spLocks noGrp="1"/>
          </p:cNvSpPr>
          <p:nvPr>
            <p:ph idx="1"/>
          </p:nvPr>
        </p:nvSpPr>
        <p:spPr>
          <a:xfrm>
            <a:off x="228600" y="1123950"/>
            <a:ext cx="8229600" cy="3124199"/>
          </a:xfrm>
        </p:spPr>
        <p:txBody>
          <a:bodyPr>
            <a:normAutofit/>
          </a:bodyPr>
          <a:lstStyle/>
          <a:p>
            <a:pPr marL="0" indent="0">
              <a:buNone/>
            </a:pPr>
            <a:endParaRPr lang="en-US" sz="1950" dirty="0">
              <a:solidFill>
                <a:srgbClr val="002060"/>
              </a:solidFill>
            </a:endParaRPr>
          </a:p>
          <a:p>
            <a:pPr marL="0" indent="0">
              <a:buNone/>
            </a:pPr>
            <a:endParaRPr lang="en-US" sz="1950" dirty="0">
              <a:solidFill>
                <a:srgbClr val="002060"/>
              </a:solidFill>
            </a:endParaRPr>
          </a:p>
          <a:p>
            <a:pPr marL="0" indent="0">
              <a:buNone/>
            </a:pPr>
            <a:r>
              <a:rPr lang="en-US" sz="2000" dirty="0">
                <a:solidFill>
                  <a:srgbClr val="002060"/>
                </a:solidFill>
              </a:rPr>
              <a:t>What is the LEA’s process to provide sufficient qualified EL staff and adequate resources, including adequate and appropriate materials, to effectively implement their chosen LIEP?</a:t>
            </a:r>
          </a:p>
          <a:p>
            <a:endParaRPr lang="en-US" dirty="0"/>
          </a:p>
        </p:txBody>
      </p:sp>
    </p:spTree>
    <p:extLst>
      <p:ext uri="{BB962C8B-B14F-4D97-AF65-F5344CB8AC3E}">
        <p14:creationId xmlns:p14="http://schemas.microsoft.com/office/powerpoint/2010/main" val="13976234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2700" dirty="0"/>
              <a:t>Acceptable Evidence for VI</a:t>
            </a:r>
            <a:endParaRPr lang="en-US" dirty="0"/>
          </a:p>
        </p:txBody>
      </p:sp>
      <p:sp>
        <p:nvSpPr>
          <p:cNvPr id="6" name="Content Placeholder 5"/>
          <p:cNvSpPr>
            <a:spLocks noGrp="1"/>
          </p:cNvSpPr>
          <p:nvPr>
            <p:ph idx="1"/>
          </p:nvPr>
        </p:nvSpPr>
        <p:spPr>
          <a:xfrm>
            <a:off x="152400" y="1063229"/>
            <a:ext cx="8610600" cy="2880121"/>
          </a:xfrm>
        </p:spPr>
        <p:txBody>
          <a:bodyPr>
            <a:noAutofit/>
          </a:bodyPr>
          <a:lstStyle/>
          <a:p>
            <a:pPr marL="0" indent="0">
              <a:buNone/>
            </a:pPr>
            <a:endParaRPr lang="en-US" sz="1950" dirty="0">
              <a:solidFill>
                <a:srgbClr val="002060"/>
              </a:solidFill>
            </a:endParaRPr>
          </a:p>
          <a:p>
            <a:pPr marL="0" indent="0">
              <a:buNone/>
            </a:pPr>
            <a:r>
              <a:rPr lang="en-US" sz="2000" dirty="0">
                <a:solidFill>
                  <a:srgbClr val="002060"/>
                </a:solidFill>
              </a:rPr>
              <a:t>Provide documentation of sufficient:</a:t>
            </a:r>
          </a:p>
          <a:p>
            <a:r>
              <a:rPr lang="en-US" sz="2000" dirty="0">
                <a:solidFill>
                  <a:srgbClr val="002060"/>
                </a:solidFill>
              </a:rPr>
              <a:t>ESL endorsed teachers</a:t>
            </a:r>
          </a:p>
          <a:p>
            <a:r>
              <a:rPr lang="en-US" sz="2000" dirty="0">
                <a:solidFill>
                  <a:srgbClr val="002060"/>
                </a:solidFill>
              </a:rPr>
              <a:t>Resources and materials used by grade spans</a:t>
            </a:r>
          </a:p>
          <a:p>
            <a:r>
              <a:rPr lang="en-US" sz="2000" dirty="0">
                <a:solidFill>
                  <a:srgbClr val="002060"/>
                </a:solidFill>
              </a:rPr>
              <a:t>Evaluation of an effective LIEP</a:t>
            </a:r>
          </a:p>
          <a:p>
            <a:pPr marL="0" indent="0">
              <a:buNone/>
            </a:pPr>
            <a:endParaRPr lang="en-US" sz="1950" dirty="0">
              <a:solidFill>
                <a:srgbClr val="002060"/>
              </a:solidFill>
            </a:endParaRPr>
          </a:p>
        </p:txBody>
      </p:sp>
    </p:spTree>
    <p:extLst>
      <p:ext uri="{BB962C8B-B14F-4D97-AF65-F5344CB8AC3E}">
        <p14:creationId xmlns:p14="http://schemas.microsoft.com/office/powerpoint/2010/main" val="36785703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z="3000" dirty="0" smtClean="0"/>
              <a:t>2018-19 </a:t>
            </a:r>
            <a:r>
              <a:rPr lang="en-US" sz="3000" dirty="0"/>
              <a:t>Areas of Improvement Indicator 2.3a </a:t>
            </a:r>
            <a:r>
              <a:rPr lang="en-US" sz="2700" dirty="0">
                <a:solidFill>
                  <a:srgbClr val="002060"/>
                </a:solidFill>
              </a:rPr>
              <a:t/>
            </a:r>
            <a:br>
              <a:rPr lang="en-US" sz="2700" dirty="0">
                <a:solidFill>
                  <a:srgbClr val="002060"/>
                </a:solidFill>
              </a:rPr>
            </a:br>
            <a:endParaRPr lang="en-US" sz="2700" dirty="0"/>
          </a:p>
        </p:txBody>
      </p:sp>
      <p:sp>
        <p:nvSpPr>
          <p:cNvPr id="3" name="Content Placeholder 2"/>
          <p:cNvSpPr>
            <a:spLocks noGrp="1"/>
          </p:cNvSpPr>
          <p:nvPr>
            <p:ph idx="1"/>
          </p:nvPr>
        </p:nvSpPr>
        <p:spPr>
          <a:xfrm>
            <a:off x="304800" y="1123950"/>
            <a:ext cx="8229600" cy="3124199"/>
          </a:xfrm>
        </p:spPr>
        <p:txBody>
          <a:bodyPr/>
          <a:lstStyle/>
          <a:p>
            <a:endParaRPr lang="en-US" b="0" dirty="0" smtClean="0">
              <a:solidFill>
                <a:srgbClr val="002060"/>
              </a:solidFill>
            </a:endParaRPr>
          </a:p>
          <a:p>
            <a:pPr marL="0" indent="0">
              <a:buNone/>
            </a:pPr>
            <a:r>
              <a:rPr lang="en-US" sz="2000" dirty="0">
                <a:solidFill>
                  <a:srgbClr val="002060"/>
                </a:solidFill>
              </a:rPr>
              <a:t>What methods does the LEA have in place to collect and record EL data to provide complete accurate Title III reports to meet requirements?</a:t>
            </a:r>
          </a:p>
          <a:p>
            <a:endParaRPr lang="en-US" sz="2000" dirty="0"/>
          </a:p>
        </p:txBody>
      </p:sp>
    </p:spTree>
    <p:extLst>
      <p:ext uri="{BB962C8B-B14F-4D97-AF65-F5344CB8AC3E}">
        <p14:creationId xmlns:p14="http://schemas.microsoft.com/office/powerpoint/2010/main" val="10570028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2700" dirty="0"/>
              <a:t>Acceptable Evidence for 2.3a</a:t>
            </a:r>
            <a:endParaRPr lang="en-US" dirty="0"/>
          </a:p>
        </p:txBody>
      </p:sp>
      <p:sp>
        <p:nvSpPr>
          <p:cNvPr id="6" name="Content Placeholder 5"/>
          <p:cNvSpPr>
            <a:spLocks noGrp="1"/>
          </p:cNvSpPr>
          <p:nvPr>
            <p:ph idx="1"/>
          </p:nvPr>
        </p:nvSpPr>
        <p:spPr>
          <a:xfrm>
            <a:off x="152400" y="1123950"/>
            <a:ext cx="8229600" cy="3124199"/>
          </a:xfrm>
        </p:spPr>
        <p:txBody>
          <a:bodyPr>
            <a:noAutofit/>
          </a:bodyPr>
          <a:lstStyle/>
          <a:p>
            <a:pPr marL="0" indent="0">
              <a:buNone/>
            </a:pPr>
            <a:r>
              <a:rPr lang="en-US" sz="2000" dirty="0">
                <a:solidFill>
                  <a:srgbClr val="002060"/>
                </a:solidFill>
              </a:rPr>
              <a:t>Develop a plan for collecting school data on ELs. For example:</a:t>
            </a:r>
          </a:p>
          <a:p>
            <a:pPr lvl="0"/>
            <a:r>
              <a:rPr lang="en-US" sz="2000" dirty="0">
                <a:solidFill>
                  <a:srgbClr val="002060"/>
                </a:solidFill>
              </a:rPr>
              <a:t>Written procedures for collecting student data</a:t>
            </a:r>
          </a:p>
          <a:p>
            <a:pPr lvl="0"/>
            <a:r>
              <a:rPr lang="en-US" sz="2000" dirty="0">
                <a:solidFill>
                  <a:srgbClr val="002060"/>
                </a:solidFill>
              </a:rPr>
              <a:t>Data system used to maintain student data</a:t>
            </a:r>
          </a:p>
          <a:p>
            <a:r>
              <a:rPr lang="en-US" sz="2000" dirty="0">
                <a:solidFill>
                  <a:srgbClr val="002060"/>
                </a:solidFill>
              </a:rPr>
              <a:t>Persons responsible for recording, monitoring, and reporting data; and timeline for maintaining and reporting student data</a:t>
            </a:r>
          </a:p>
          <a:p>
            <a:r>
              <a:rPr lang="en-US" sz="2000" dirty="0">
                <a:solidFill>
                  <a:srgbClr val="002060"/>
                </a:solidFill>
              </a:rPr>
              <a:t>Provide screenshots of data</a:t>
            </a:r>
            <a:endParaRPr lang="en-US" sz="2000" b="0" dirty="0">
              <a:solidFill>
                <a:srgbClr val="002060"/>
              </a:solidFill>
            </a:endParaRPr>
          </a:p>
          <a:p>
            <a:pPr marL="0" indent="0">
              <a:buNone/>
            </a:pPr>
            <a:endParaRPr lang="en-US" sz="1950" dirty="0">
              <a:solidFill>
                <a:srgbClr val="002060"/>
              </a:solidFill>
            </a:endParaRPr>
          </a:p>
        </p:txBody>
      </p:sp>
    </p:spTree>
    <p:extLst>
      <p:ext uri="{BB962C8B-B14F-4D97-AF65-F5344CB8AC3E}">
        <p14:creationId xmlns:p14="http://schemas.microsoft.com/office/powerpoint/2010/main" val="2943273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solidFill>
                  <a:srgbClr val="002060"/>
                </a:solidFill>
              </a:rPr>
              <a:t>Federal Program Monitoring Cycle</a:t>
            </a:r>
            <a:br>
              <a:rPr lang="en-US" dirty="0">
                <a:solidFill>
                  <a:srgbClr val="002060"/>
                </a:solidFill>
              </a:rPr>
            </a:br>
            <a:endParaRPr lang="en-US" dirty="0">
              <a:solidFill>
                <a:srgbClr val="002060"/>
              </a:solidFill>
            </a:endParaRPr>
          </a:p>
        </p:txBody>
      </p:sp>
      <p:sp>
        <p:nvSpPr>
          <p:cNvPr id="5" name="Text Placeholder 4"/>
          <p:cNvSpPr>
            <a:spLocks noGrp="1"/>
          </p:cNvSpPr>
          <p:nvPr>
            <p:ph type="body" idx="1"/>
          </p:nvPr>
        </p:nvSpPr>
        <p:spPr/>
        <p:txBody>
          <a:bodyPr/>
          <a:lstStyle/>
          <a:p>
            <a:r>
              <a:rPr lang="en-US" dirty="0" smtClean="0">
                <a:solidFill>
                  <a:srgbClr val="002060"/>
                </a:solidFill>
              </a:rPr>
              <a:t>Title III, Part A </a:t>
            </a:r>
            <a:endParaRPr lang="en-US" dirty="0">
              <a:solidFill>
                <a:srgbClr val="002060"/>
              </a:solidFill>
            </a:endParaRPr>
          </a:p>
        </p:txBody>
      </p:sp>
    </p:spTree>
    <p:extLst>
      <p:ext uri="{BB962C8B-B14F-4D97-AF65-F5344CB8AC3E}">
        <p14:creationId xmlns:p14="http://schemas.microsoft.com/office/powerpoint/2010/main" val="11394535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700" dirty="0"/>
              <a:t>EL Data Collection - Funding</a:t>
            </a:r>
          </a:p>
        </p:txBody>
      </p:sp>
      <p:sp>
        <p:nvSpPr>
          <p:cNvPr id="3" name="Content Placeholder 2"/>
          <p:cNvSpPr>
            <a:spLocks noGrp="1"/>
          </p:cNvSpPr>
          <p:nvPr>
            <p:ph sz="half" idx="1"/>
          </p:nvPr>
        </p:nvSpPr>
        <p:spPr/>
        <p:txBody>
          <a:bodyPr/>
          <a:lstStyle/>
          <a:p>
            <a:pPr marL="0" indent="0">
              <a:buNone/>
            </a:pPr>
            <a:r>
              <a:rPr lang="en-US" dirty="0">
                <a:solidFill>
                  <a:srgbClr val="002060"/>
                </a:solidFill>
              </a:rPr>
              <a:t>Immigrant Youth</a:t>
            </a:r>
          </a:p>
          <a:p>
            <a:pPr marL="0" indent="0">
              <a:buNone/>
            </a:pPr>
            <a:endParaRPr lang="en-US" sz="2400" dirty="0" smtClean="0">
              <a:solidFill>
                <a:srgbClr val="002060"/>
              </a:solidFill>
            </a:endParaRPr>
          </a:p>
          <a:p>
            <a:pPr marL="0" indent="0">
              <a:buNone/>
            </a:pPr>
            <a:r>
              <a:rPr lang="en-US" sz="2000" dirty="0" smtClean="0">
                <a:solidFill>
                  <a:srgbClr val="002060"/>
                </a:solidFill>
              </a:rPr>
              <a:t>Birth </a:t>
            </a:r>
            <a:r>
              <a:rPr lang="en-US" sz="2000" dirty="0">
                <a:solidFill>
                  <a:srgbClr val="002060"/>
                </a:solidFill>
              </a:rPr>
              <a:t>country </a:t>
            </a:r>
          </a:p>
          <a:p>
            <a:pPr marL="0" indent="0">
              <a:buNone/>
            </a:pPr>
            <a:r>
              <a:rPr lang="en-US" sz="2000" dirty="0">
                <a:solidFill>
                  <a:srgbClr val="002060"/>
                </a:solidFill>
              </a:rPr>
              <a:t>US school entry date </a:t>
            </a:r>
          </a:p>
          <a:p>
            <a:pPr marL="0" indent="0">
              <a:buNone/>
            </a:pPr>
            <a:r>
              <a:rPr lang="en-US" sz="2000" dirty="0">
                <a:solidFill>
                  <a:srgbClr val="002060"/>
                </a:solidFill>
              </a:rPr>
              <a:t>IY Status box checked </a:t>
            </a:r>
          </a:p>
          <a:p>
            <a:endParaRPr lang="en-US" dirty="0"/>
          </a:p>
        </p:txBody>
      </p:sp>
      <p:sp>
        <p:nvSpPr>
          <p:cNvPr id="4" name="Content Placeholder 3"/>
          <p:cNvSpPr>
            <a:spLocks noGrp="1"/>
          </p:cNvSpPr>
          <p:nvPr>
            <p:ph sz="half" idx="2"/>
          </p:nvPr>
        </p:nvSpPr>
        <p:spPr>
          <a:xfrm>
            <a:off x="4953000" y="1188028"/>
            <a:ext cx="3810000" cy="3047999"/>
          </a:xfrm>
        </p:spPr>
        <p:txBody>
          <a:bodyPr>
            <a:normAutofit fontScale="62500" lnSpcReduction="20000"/>
          </a:bodyPr>
          <a:lstStyle/>
          <a:p>
            <a:pPr marL="0" indent="0">
              <a:buNone/>
            </a:pPr>
            <a:r>
              <a:rPr lang="en-US" sz="4500" dirty="0">
                <a:solidFill>
                  <a:srgbClr val="002060"/>
                </a:solidFill>
              </a:rPr>
              <a:t>English Learner</a:t>
            </a:r>
          </a:p>
          <a:p>
            <a:pPr marL="0" indent="0">
              <a:buNone/>
            </a:pPr>
            <a:endParaRPr lang="en-US" dirty="0" smtClean="0">
              <a:solidFill>
                <a:srgbClr val="002060"/>
              </a:solidFill>
            </a:endParaRPr>
          </a:p>
          <a:p>
            <a:pPr marL="0" indent="0">
              <a:buNone/>
            </a:pPr>
            <a:r>
              <a:rPr lang="en-US" dirty="0">
                <a:solidFill>
                  <a:srgbClr val="002060"/>
                </a:solidFill>
              </a:rPr>
              <a:t> </a:t>
            </a:r>
            <a:r>
              <a:rPr lang="en-US" dirty="0" smtClean="0">
                <a:solidFill>
                  <a:srgbClr val="002060"/>
                </a:solidFill>
              </a:rPr>
              <a:t>  </a:t>
            </a:r>
            <a:r>
              <a:rPr lang="en-US" sz="3200" dirty="0" smtClean="0">
                <a:solidFill>
                  <a:srgbClr val="002060"/>
                </a:solidFill>
              </a:rPr>
              <a:t>EL </a:t>
            </a:r>
            <a:r>
              <a:rPr lang="en-US" sz="3200" dirty="0">
                <a:solidFill>
                  <a:srgbClr val="002060"/>
                </a:solidFill>
              </a:rPr>
              <a:t>screener level and current </a:t>
            </a:r>
            <a:r>
              <a:rPr lang="en-US" sz="3200" dirty="0" smtClean="0">
                <a:solidFill>
                  <a:srgbClr val="002060"/>
                </a:solidFill>
              </a:rPr>
              <a:t>      ACCESS </a:t>
            </a:r>
            <a:r>
              <a:rPr lang="en-US" sz="3200" dirty="0">
                <a:solidFill>
                  <a:srgbClr val="002060"/>
                </a:solidFill>
              </a:rPr>
              <a:t>Level</a:t>
            </a:r>
          </a:p>
          <a:p>
            <a:pPr marL="0" indent="0">
              <a:buNone/>
            </a:pPr>
            <a:r>
              <a:rPr lang="en-US" sz="3200" dirty="0" smtClean="0">
                <a:solidFill>
                  <a:srgbClr val="002060"/>
                </a:solidFill>
              </a:rPr>
              <a:t>   SRC/SIS </a:t>
            </a:r>
            <a:r>
              <a:rPr lang="en-US" sz="3200" dirty="0">
                <a:solidFill>
                  <a:srgbClr val="002060"/>
                </a:solidFill>
              </a:rPr>
              <a:t>Dropdown </a:t>
            </a:r>
          </a:p>
          <a:p>
            <a:pPr marL="0" indent="0">
              <a:buNone/>
            </a:pPr>
            <a:r>
              <a:rPr lang="en-US" sz="3200" dirty="0" smtClean="0">
                <a:solidFill>
                  <a:srgbClr val="002060"/>
                </a:solidFill>
              </a:rPr>
              <a:t>   1 </a:t>
            </a:r>
            <a:r>
              <a:rPr lang="en-US" sz="3200" dirty="0">
                <a:solidFill>
                  <a:srgbClr val="002060"/>
                </a:solidFill>
              </a:rPr>
              <a:t>– Receiving Services</a:t>
            </a:r>
          </a:p>
          <a:p>
            <a:pPr marL="0" indent="0">
              <a:buNone/>
            </a:pPr>
            <a:r>
              <a:rPr lang="en-US" sz="3200" dirty="0" smtClean="0">
                <a:solidFill>
                  <a:srgbClr val="002060"/>
                </a:solidFill>
              </a:rPr>
              <a:t>   2 </a:t>
            </a:r>
            <a:r>
              <a:rPr lang="en-US" sz="3200" dirty="0">
                <a:solidFill>
                  <a:srgbClr val="002060"/>
                </a:solidFill>
              </a:rPr>
              <a:t>– Refused/Opted Out of LIEP</a:t>
            </a:r>
          </a:p>
          <a:p>
            <a:pPr marL="0" indent="0">
              <a:buNone/>
            </a:pPr>
            <a:r>
              <a:rPr lang="en-US" sz="3200" dirty="0" smtClean="0">
                <a:solidFill>
                  <a:srgbClr val="002060"/>
                </a:solidFill>
              </a:rPr>
              <a:t>   4 </a:t>
            </a:r>
            <a:r>
              <a:rPr lang="en-US" sz="3200" dirty="0">
                <a:solidFill>
                  <a:srgbClr val="002060"/>
                </a:solidFill>
              </a:rPr>
              <a:t>– Formerly EL by year </a:t>
            </a:r>
            <a:r>
              <a:rPr lang="en-US" sz="3200" dirty="0" smtClean="0">
                <a:solidFill>
                  <a:srgbClr val="002060"/>
                </a:solidFill>
              </a:rPr>
              <a:t>  </a:t>
            </a:r>
          </a:p>
          <a:p>
            <a:pPr marL="0" indent="0">
              <a:buNone/>
            </a:pPr>
            <a:r>
              <a:rPr lang="en-US" sz="3200" dirty="0" smtClean="0">
                <a:solidFill>
                  <a:srgbClr val="002060"/>
                </a:solidFill>
              </a:rPr>
              <a:t>         (</a:t>
            </a:r>
            <a:r>
              <a:rPr lang="en-US" sz="3200" dirty="0">
                <a:solidFill>
                  <a:srgbClr val="002060"/>
                </a:solidFill>
              </a:rPr>
              <a:t>yr1,2,3,4/6,7,8,9)</a:t>
            </a:r>
          </a:p>
          <a:p>
            <a:endParaRPr lang="en-US" dirty="0"/>
          </a:p>
        </p:txBody>
      </p:sp>
    </p:spTree>
    <p:extLst>
      <p:ext uri="{BB962C8B-B14F-4D97-AF65-F5344CB8AC3E}">
        <p14:creationId xmlns:p14="http://schemas.microsoft.com/office/powerpoint/2010/main" val="15663239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700" dirty="0"/>
              <a:t>Tips for Success</a:t>
            </a:r>
          </a:p>
        </p:txBody>
      </p:sp>
      <p:sp>
        <p:nvSpPr>
          <p:cNvPr id="3" name="Content Placeholder 2"/>
          <p:cNvSpPr>
            <a:spLocks noGrp="1"/>
          </p:cNvSpPr>
          <p:nvPr>
            <p:ph idx="1"/>
          </p:nvPr>
        </p:nvSpPr>
        <p:spPr>
          <a:xfrm>
            <a:off x="228600" y="1047750"/>
            <a:ext cx="8610600" cy="3124199"/>
          </a:xfrm>
        </p:spPr>
        <p:txBody>
          <a:bodyPr>
            <a:normAutofit/>
          </a:bodyPr>
          <a:lstStyle/>
          <a:p>
            <a:pPr>
              <a:spcAft>
                <a:spcPts val="450"/>
              </a:spcAft>
              <a:defRPr/>
            </a:pPr>
            <a:r>
              <a:rPr lang="en-US" sz="2000" dirty="0">
                <a:solidFill>
                  <a:srgbClr val="002060"/>
                </a:solidFill>
                <a:cs typeface="Calibri" panose="020F0502020204030204" pitchFamily="34" charset="0"/>
              </a:rPr>
              <a:t>Establish systems and procedures for self-monitoring on a regular basis</a:t>
            </a:r>
          </a:p>
          <a:p>
            <a:pPr>
              <a:spcAft>
                <a:spcPts val="450"/>
              </a:spcAft>
              <a:defRPr/>
            </a:pPr>
            <a:r>
              <a:rPr lang="en-US" sz="2000" dirty="0">
                <a:solidFill>
                  <a:srgbClr val="002060"/>
                </a:solidFill>
                <a:cs typeface="Calibri" panose="020F0502020204030204" pitchFamily="34" charset="0"/>
              </a:rPr>
              <a:t>Ensure that the system includes a chart delineating tasks, persons responsible, and a timeline for completion</a:t>
            </a:r>
          </a:p>
          <a:p>
            <a:pPr>
              <a:spcAft>
                <a:spcPts val="450"/>
              </a:spcAft>
              <a:defRPr/>
            </a:pPr>
            <a:r>
              <a:rPr lang="en-US" sz="2000" dirty="0">
                <a:solidFill>
                  <a:srgbClr val="002060"/>
                </a:solidFill>
                <a:cs typeface="Calibri" panose="020F0502020204030204" pitchFamily="34" charset="0"/>
              </a:rPr>
              <a:t>Use this process to evaluate and strengthen your program </a:t>
            </a:r>
          </a:p>
          <a:p>
            <a:pPr>
              <a:spcAft>
                <a:spcPts val="450"/>
              </a:spcAft>
              <a:defRPr/>
            </a:pPr>
            <a:r>
              <a:rPr lang="en-US" sz="2000" dirty="0">
                <a:solidFill>
                  <a:srgbClr val="002060"/>
                </a:solidFill>
                <a:cs typeface="Calibri" panose="020F0502020204030204" pitchFamily="34" charset="0"/>
              </a:rPr>
              <a:t>This is a time to showcase your success</a:t>
            </a:r>
          </a:p>
          <a:p>
            <a:pPr>
              <a:spcAft>
                <a:spcPts val="450"/>
              </a:spcAft>
              <a:defRPr/>
            </a:pPr>
            <a:r>
              <a:rPr lang="en-US" sz="2000" dirty="0">
                <a:solidFill>
                  <a:srgbClr val="002060"/>
                </a:solidFill>
                <a:cs typeface="Calibri" panose="020F0502020204030204" pitchFamily="34" charset="0"/>
              </a:rPr>
              <a:t>Ask your VDOE specialist for help</a:t>
            </a:r>
          </a:p>
          <a:p>
            <a:pPr>
              <a:spcAft>
                <a:spcPts val="450"/>
              </a:spcAft>
              <a:defRPr/>
            </a:pPr>
            <a:endParaRPr lang="en-US" sz="1800" dirty="0">
              <a:solidFill>
                <a:srgbClr val="002060"/>
              </a:solidFill>
            </a:endParaRPr>
          </a:p>
        </p:txBody>
      </p:sp>
    </p:spTree>
    <p:extLst>
      <p:ext uri="{BB962C8B-B14F-4D97-AF65-F5344CB8AC3E}">
        <p14:creationId xmlns:p14="http://schemas.microsoft.com/office/powerpoint/2010/main" val="253972910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684735" y="2268141"/>
            <a:ext cx="5829300" cy="1332310"/>
          </a:xfrm>
        </p:spPr>
        <p:txBody>
          <a:bodyPr>
            <a:normAutofit/>
          </a:bodyPr>
          <a:lstStyle/>
          <a:p>
            <a:r>
              <a:rPr lang="en-US" dirty="0" smtClean="0">
                <a:solidFill>
                  <a:srgbClr val="002060"/>
                </a:solidFill>
              </a:rPr>
              <a:t>Collaboration with Title I, Part A</a:t>
            </a:r>
            <a:endParaRPr lang="en-US" dirty="0">
              <a:solidFill>
                <a:srgbClr val="002060"/>
              </a:solidFill>
            </a:endParaRPr>
          </a:p>
        </p:txBody>
      </p:sp>
      <p:sp>
        <p:nvSpPr>
          <p:cNvPr id="5" name="Text Placeholder 4"/>
          <p:cNvSpPr>
            <a:spLocks noGrp="1"/>
          </p:cNvSpPr>
          <p:nvPr>
            <p:ph type="body" idx="1"/>
          </p:nvPr>
        </p:nvSpPr>
        <p:spPr/>
        <p:txBody>
          <a:bodyPr/>
          <a:lstStyle/>
          <a:p>
            <a:r>
              <a:rPr lang="en-US" dirty="0" smtClean="0">
                <a:solidFill>
                  <a:srgbClr val="002060"/>
                </a:solidFill>
              </a:rPr>
              <a:t>Title III, Part A </a:t>
            </a:r>
            <a:endParaRPr lang="en-US" dirty="0">
              <a:solidFill>
                <a:srgbClr val="002060"/>
              </a:solidFill>
            </a:endParaRPr>
          </a:p>
        </p:txBody>
      </p:sp>
    </p:spTree>
    <p:extLst>
      <p:ext uri="{BB962C8B-B14F-4D97-AF65-F5344CB8AC3E}">
        <p14:creationId xmlns:p14="http://schemas.microsoft.com/office/powerpoint/2010/main" val="125962243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700" dirty="0"/>
              <a:t>FPM Collaboration with Title I</a:t>
            </a:r>
          </a:p>
        </p:txBody>
      </p:sp>
      <p:sp>
        <p:nvSpPr>
          <p:cNvPr id="3" name="Content Placeholder 2"/>
          <p:cNvSpPr>
            <a:spLocks noGrp="1"/>
          </p:cNvSpPr>
          <p:nvPr>
            <p:ph sz="half" idx="1"/>
          </p:nvPr>
        </p:nvSpPr>
        <p:spPr>
          <a:xfrm>
            <a:off x="381000" y="1123950"/>
            <a:ext cx="3886200" cy="3047999"/>
          </a:xfrm>
        </p:spPr>
        <p:txBody>
          <a:bodyPr>
            <a:normAutofit/>
          </a:bodyPr>
          <a:lstStyle/>
          <a:p>
            <a:r>
              <a:rPr lang="en-US" sz="2000" dirty="0">
                <a:solidFill>
                  <a:srgbClr val="002060"/>
                </a:solidFill>
              </a:rPr>
              <a:t>Parent Notification </a:t>
            </a:r>
          </a:p>
          <a:p>
            <a:r>
              <a:rPr lang="en-US" sz="2000" dirty="0">
                <a:solidFill>
                  <a:srgbClr val="002060"/>
                </a:solidFill>
              </a:rPr>
              <a:t>Parent Engagement</a:t>
            </a:r>
          </a:p>
          <a:p>
            <a:r>
              <a:rPr lang="en-US" sz="2000" dirty="0">
                <a:solidFill>
                  <a:srgbClr val="002060"/>
                </a:solidFill>
              </a:rPr>
              <a:t>Parent Communication in a language understandable to parents</a:t>
            </a:r>
          </a:p>
          <a:p>
            <a:r>
              <a:rPr lang="en-US" sz="2000" dirty="0">
                <a:solidFill>
                  <a:srgbClr val="002060"/>
                </a:solidFill>
              </a:rPr>
              <a:t>Supplemental Supports offered through Title I to support EL subgroups</a:t>
            </a:r>
          </a:p>
          <a:p>
            <a:endParaRPr lang="en-US" dirty="0"/>
          </a:p>
        </p:txBody>
      </p:sp>
      <p:sp>
        <p:nvSpPr>
          <p:cNvPr id="4" name="Content Placeholder 3"/>
          <p:cNvSpPr>
            <a:spLocks noGrp="1"/>
          </p:cNvSpPr>
          <p:nvPr>
            <p:ph sz="half" idx="2"/>
          </p:nvPr>
        </p:nvSpPr>
        <p:spPr>
          <a:xfrm>
            <a:off x="5105400" y="1123950"/>
            <a:ext cx="3581400" cy="3047999"/>
          </a:xfrm>
        </p:spPr>
        <p:txBody>
          <a:bodyPr>
            <a:normAutofit/>
          </a:bodyPr>
          <a:lstStyle/>
          <a:p>
            <a:r>
              <a:rPr lang="en-US" sz="2000" dirty="0">
                <a:solidFill>
                  <a:srgbClr val="002060"/>
                </a:solidFill>
              </a:rPr>
              <a:t>EL Accommodations </a:t>
            </a:r>
          </a:p>
          <a:p>
            <a:r>
              <a:rPr lang="en-US" sz="2000" dirty="0">
                <a:solidFill>
                  <a:srgbClr val="002060"/>
                </a:solidFill>
              </a:rPr>
              <a:t>Adoption of the ELD WIDA Standards </a:t>
            </a:r>
          </a:p>
          <a:p>
            <a:r>
              <a:rPr lang="en-US" sz="2000" dirty="0">
                <a:solidFill>
                  <a:srgbClr val="002060"/>
                </a:solidFill>
              </a:rPr>
              <a:t>ELs making progress in ACCESS  </a:t>
            </a:r>
          </a:p>
          <a:p>
            <a:r>
              <a:rPr lang="en-US" sz="2000" dirty="0">
                <a:solidFill>
                  <a:srgbClr val="002060"/>
                </a:solidFill>
              </a:rPr>
              <a:t>Sub group data on English and Mathematics </a:t>
            </a:r>
          </a:p>
          <a:p>
            <a:endParaRPr lang="en-US" dirty="0"/>
          </a:p>
        </p:txBody>
      </p:sp>
    </p:spTree>
    <p:extLst>
      <p:ext uri="{BB962C8B-B14F-4D97-AF65-F5344CB8AC3E}">
        <p14:creationId xmlns:p14="http://schemas.microsoft.com/office/powerpoint/2010/main" val="378446367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2800" kern="0" dirty="0"/>
              <a:t>VDOE Contact Information:  Title III, Part A</a:t>
            </a:r>
            <a:endParaRPr lang="en-US" sz="2800" dirty="0"/>
          </a:p>
        </p:txBody>
      </p:sp>
      <p:sp>
        <p:nvSpPr>
          <p:cNvPr id="3" name="Content Placeholder 2"/>
          <p:cNvSpPr>
            <a:spLocks noGrp="1"/>
          </p:cNvSpPr>
          <p:nvPr>
            <p:ph idx="1"/>
          </p:nvPr>
        </p:nvSpPr>
        <p:spPr>
          <a:xfrm>
            <a:off x="1485900" y="914400"/>
            <a:ext cx="6286500" cy="3600450"/>
          </a:xfrm>
        </p:spPr>
        <p:txBody>
          <a:bodyPr>
            <a:normAutofit fontScale="85000" lnSpcReduction="20000"/>
          </a:bodyPr>
          <a:lstStyle/>
          <a:p>
            <a:pPr marL="0" indent="0" algn="ctr">
              <a:spcBef>
                <a:spcPts val="0"/>
              </a:spcBef>
              <a:buNone/>
              <a:defRPr/>
            </a:pPr>
            <a:r>
              <a:rPr lang="en-US" sz="2300" kern="0" dirty="0" smtClean="0">
                <a:solidFill>
                  <a:srgbClr val="002060"/>
                </a:solidFill>
                <a:ea typeface="Verdana" panose="020B0604030504040204" pitchFamily="34" charset="0"/>
                <a:cs typeface="Verdana" panose="020B0604030504040204" pitchFamily="34" charset="0"/>
              </a:rPr>
              <a:t>Louise </a:t>
            </a:r>
            <a:r>
              <a:rPr lang="en-US" sz="2300" kern="0" dirty="0">
                <a:solidFill>
                  <a:srgbClr val="002060"/>
                </a:solidFill>
                <a:ea typeface="Verdana" panose="020B0604030504040204" pitchFamily="34" charset="0"/>
                <a:cs typeface="Verdana" panose="020B0604030504040204" pitchFamily="34" charset="0"/>
              </a:rPr>
              <a:t>Marks, Title III Coordinator</a:t>
            </a:r>
          </a:p>
          <a:p>
            <a:pPr marL="0" indent="0" algn="ctr">
              <a:spcBef>
                <a:spcPts val="0"/>
              </a:spcBef>
              <a:buNone/>
              <a:defRPr/>
            </a:pPr>
            <a:r>
              <a:rPr lang="en-US" sz="2300" u="sng" kern="0" dirty="0">
                <a:solidFill>
                  <a:srgbClr val="002060"/>
                </a:solidFill>
                <a:ea typeface="Verdana" panose="020B0604030504040204" pitchFamily="34" charset="0"/>
                <a:cs typeface="Verdana" panose="020B0604030504040204" pitchFamily="34" charset="0"/>
                <a:hlinkClick r:id="rId2"/>
              </a:rPr>
              <a:t>Louise.Marks@doe.virginia.gov</a:t>
            </a:r>
            <a:endParaRPr lang="en-US" sz="2300" u="sng" kern="0" dirty="0">
              <a:solidFill>
                <a:srgbClr val="002060"/>
              </a:solidFill>
              <a:ea typeface="Verdana" panose="020B0604030504040204" pitchFamily="34" charset="0"/>
              <a:cs typeface="Verdana" panose="020B0604030504040204" pitchFamily="34" charset="0"/>
            </a:endParaRPr>
          </a:p>
          <a:p>
            <a:pPr marL="0" indent="0" algn="ctr">
              <a:spcBef>
                <a:spcPts val="0"/>
              </a:spcBef>
              <a:buNone/>
              <a:defRPr/>
            </a:pPr>
            <a:r>
              <a:rPr lang="en-US" sz="2300" kern="0" dirty="0">
                <a:solidFill>
                  <a:srgbClr val="002060"/>
                </a:solidFill>
                <a:ea typeface="Verdana" panose="020B0604030504040204" pitchFamily="34" charset="0"/>
                <a:cs typeface="Verdana" panose="020B0604030504040204" pitchFamily="34" charset="0"/>
              </a:rPr>
              <a:t>Phone: (804) 225-2901</a:t>
            </a:r>
          </a:p>
          <a:p>
            <a:pPr marL="0" indent="0" algn="ctr">
              <a:spcBef>
                <a:spcPts val="0"/>
              </a:spcBef>
              <a:buNone/>
              <a:defRPr/>
            </a:pPr>
            <a:endParaRPr lang="en-US" sz="2300" dirty="0">
              <a:solidFill>
                <a:srgbClr val="002060"/>
              </a:solidFill>
              <a:ea typeface="Verdana" panose="020B0604030504040204" pitchFamily="34" charset="0"/>
              <a:cs typeface="Verdana" panose="020B0604030504040204" pitchFamily="34" charset="0"/>
            </a:endParaRPr>
          </a:p>
          <a:p>
            <a:pPr marL="0" indent="0" algn="ctr">
              <a:spcBef>
                <a:spcPts val="0"/>
              </a:spcBef>
              <a:buNone/>
              <a:defRPr/>
            </a:pPr>
            <a:r>
              <a:rPr lang="en-US" sz="2300" dirty="0">
                <a:solidFill>
                  <a:srgbClr val="002060"/>
                </a:solidFill>
                <a:ea typeface="Verdana" panose="020B0604030504040204" pitchFamily="34" charset="0"/>
                <a:cs typeface="Verdana" panose="020B0604030504040204" pitchFamily="34" charset="0"/>
              </a:rPr>
              <a:t>Kia Johnson, EL Assessment and Accountability  Specialist</a:t>
            </a:r>
          </a:p>
          <a:p>
            <a:pPr marL="0" indent="0" algn="ctr">
              <a:spcBef>
                <a:spcPts val="0"/>
              </a:spcBef>
              <a:buNone/>
              <a:defRPr/>
            </a:pPr>
            <a:r>
              <a:rPr lang="en-US" sz="2300" dirty="0">
                <a:solidFill>
                  <a:srgbClr val="002060"/>
                </a:solidFill>
                <a:ea typeface="Verdana" panose="020B0604030504040204" pitchFamily="34" charset="0"/>
                <a:cs typeface="Verdana" panose="020B0604030504040204" pitchFamily="34" charset="0"/>
                <a:hlinkClick r:id="rId3"/>
              </a:rPr>
              <a:t>Kia.Johnson@doe.Virginia.gov</a:t>
            </a:r>
            <a:endParaRPr lang="en-US" sz="2300" dirty="0">
              <a:solidFill>
                <a:srgbClr val="002060"/>
              </a:solidFill>
              <a:ea typeface="Verdana" panose="020B0604030504040204" pitchFamily="34" charset="0"/>
              <a:cs typeface="Verdana" panose="020B0604030504040204" pitchFamily="34" charset="0"/>
            </a:endParaRPr>
          </a:p>
          <a:p>
            <a:pPr marL="0" indent="0" algn="ctr">
              <a:spcBef>
                <a:spcPts val="0"/>
              </a:spcBef>
              <a:buNone/>
              <a:defRPr/>
            </a:pPr>
            <a:r>
              <a:rPr lang="en-US" sz="2300" dirty="0">
                <a:solidFill>
                  <a:srgbClr val="002060"/>
                </a:solidFill>
                <a:ea typeface="Verdana" panose="020B0604030504040204" pitchFamily="34" charset="0"/>
                <a:cs typeface="Verdana" panose="020B0604030504040204" pitchFamily="34" charset="0"/>
              </a:rPr>
              <a:t>(804) 225-2102</a:t>
            </a:r>
          </a:p>
          <a:p>
            <a:pPr marL="0" indent="0" algn="ctr">
              <a:spcBef>
                <a:spcPts val="0"/>
              </a:spcBef>
              <a:buNone/>
              <a:defRPr/>
            </a:pPr>
            <a:endParaRPr lang="en-US" sz="2300" dirty="0">
              <a:solidFill>
                <a:srgbClr val="002060"/>
              </a:solidFill>
              <a:ea typeface="Verdana" panose="020B0604030504040204" pitchFamily="34" charset="0"/>
              <a:cs typeface="Verdana" panose="020B0604030504040204" pitchFamily="34" charset="0"/>
            </a:endParaRPr>
          </a:p>
          <a:p>
            <a:pPr marL="0" indent="0" algn="ctr">
              <a:spcBef>
                <a:spcPts val="0"/>
              </a:spcBef>
              <a:buNone/>
              <a:defRPr/>
            </a:pPr>
            <a:r>
              <a:rPr lang="en-US" sz="2300" kern="0" dirty="0">
                <a:solidFill>
                  <a:srgbClr val="002060"/>
                </a:solidFill>
                <a:ea typeface="Verdana" panose="020B0604030504040204" pitchFamily="34" charset="0"/>
                <a:cs typeface="Verdana" panose="020B0604030504040204" pitchFamily="34" charset="0"/>
              </a:rPr>
              <a:t>Stacy Freeman, Title III Specialist</a:t>
            </a:r>
          </a:p>
          <a:p>
            <a:pPr marL="0" indent="0" algn="ctr">
              <a:spcBef>
                <a:spcPts val="0"/>
              </a:spcBef>
              <a:buNone/>
              <a:defRPr/>
            </a:pPr>
            <a:r>
              <a:rPr lang="en-US" sz="2300" u="sng" kern="0" dirty="0">
                <a:solidFill>
                  <a:srgbClr val="002060"/>
                </a:solidFill>
                <a:ea typeface="Verdana" panose="020B0604030504040204" pitchFamily="34" charset="0"/>
                <a:cs typeface="Verdana" panose="020B0604030504040204" pitchFamily="34" charset="0"/>
                <a:hlinkClick r:id="rId4"/>
              </a:rPr>
              <a:t>Stacy.Freeman@doe.virginia.gov</a:t>
            </a:r>
            <a:r>
              <a:rPr lang="en-US" sz="2300" u="sng" kern="0" dirty="0">
                <a:solidFill>
                  <a:srgbClr val="002060"/>
                </a:solidFill>
                <a:ea typeface="Verdana" panose="020B0604030504040204" pitchFamily="34" charset="0"/>
                <a:cs typeface="Verdana" panose="020B0604030504040204" pitchFamily="34" charset="0"/>
              </a:rPr>
              <a:t> </a:t>
            </a:r>
          </a:p>
          <a:p>
            <a:pPr marL="0" indent="0" algn="ctr">
              <a:spcBef>
                <a:spcPts val="0"/>
              </a:spcBef>
              <a:buNone/>
              <a:defRPr/>
            </a:pPr>
            <a:r>
              <a:rPr lang="en-US" sz="2300" kern="0" dirty="0">
                <a:solidFill>
                  <a:srgbClr val="002060"/>
                </a:solidFill>
                <a:ea typeface="Verdana" panose="020B0604030504040204" pitchFamily="34" charset="0"/>
                <a:cs typeface="Verdana" panose="020B0604030504040204" pitchFamily="34" charset="0"/>
              </a:rPr>
              <a:t>(804) 371-0778</a:t>
            </a:r>
          </a:p>
          <a:p>
            <a:pPr marL="0" indent="0" algn="ctr">
              <a:spcBef>
                <a:spcPts val="0"/>
              </a:spcBef>
              <a:buNone/>
              <a:defRPr/>
            </a:pPr>
            <a:endParaRPr lang="en-US" sz="2300" kern="0" dirty="0">
              <a:solidFill>
                <a:srgbClr val="002060"/>
              </a:solidFill>
              <a:ea typeface="Verdana" panose="020B0604030504040204" pitchFamily="34" charset="0"/>
              <a:cs typeface="Verdana" panose="020B0604030504040204" pitchFamily="34" charset="0"/>
            </a:endParaRPr>
          </a:p>
          <a:p>
            <a:pPr marL="0" indent="0" algn="ctr">
              <a:spcBef>
                <a:spcPts val="0"/>
              </a:spcBef>
              <a:buNone/>
              <a:defRPr/>
            </a:pPr>
            <a:r>
              <a:rPr lang="en-US" sz="2300" kern="0" dirty="0">
                <a:solidFill>
                  <a:srgbClr val="002060"/>
                </a:solidFill>
                <a:ea typeface="Verdana" panose="020B0604030504040204" pitchFamily="34" charset="0"/>
                <a:cs typeface="Verdana" panose="020B0604030504040204" pitchFamily="34" charset="0"/>
              </a:rPr>
              <a:t>Nicki Saunders, Title III Specialist </a:t>
            </a:r>
          </a:p>
          <a:p>
            <a:pPr marL="0" indent="0" algn="ctr">
              <a:spcBef>
                <a:spcPts val="0"/>
              </a:spcBef>
              <a:buNone/>
              <a:defRPr/>
            </a:pPr>
            <a:endParaRPr lang="en-US" sz="2550" kern="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0" indent="0" algn="ctr">
              <a:spcBef>
                <a:spcPts val="0"/>
              </a:spcBef>
              <a:buNone/>
              <a:defRPr/>
            </a:pPr>
            <a:endParaRPr lang="en-US" kern="0" dirty="0">
              <a:solidFill>
                <a:srgbClr val="003D6B"/>
              </a:solidFill>
            </a:endParaRPr>
          </a:p>
          <a:p>
            <a:endParaRPr lang="en-US" dirty="0"/>
          </a:p>
        </p:txBody>
      </p:sp>
    </p:spTree>
    <p:extLst>
      <p:ext uri="{BB962C8B-B14F-4D97-AF65-F5344CB8AC3E}">
        <p14:creationId xmlns:p14="http://schemas.microsoft.com/office/powerpoint/2010/main" val="15752106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 with VDOE</a:t>
            </a:r>
            <a:endParaRPr lang="en-US" dirty="0"/>
          </a:p>
        </p:txBody>
      </p:sp>
      <p:sp>
        <p:nvSpPr>
          <p:cNvPr id="3" name="Content Placeholder 2"/>
          <p:cNvSpPr>
            <a:spLocks noGrp="1"/>
          </p:cNvSpPr>
          <p:nvPr>
            <p:ph idx="1"/>
          </p:nvPr>
        </p:nvSpPr>
        <p:spPr>
          <a:xfrm>
            <a:off x="4114800" y="1200151"/>
            <a:ext cx="4953000" cy="3124199"/>
          </a:xfrm>
        </p:spPr>
        <p:txBody>
          <a:bodyPr/>
          <a:lstStyle/>
          <a:p>
            <a:pPr marL="0" indent="0">
              <a:buNone/>
            </a:pPr>
            <a:r>
              <a:rPr lang="nl-NL" dirty="0"/>
              <a:t>Twitter: @</a:t>
            </a:r>
            <a:r>
              <a:rPr lang="nl-NL" dirty="0" smtClean="0"/>
              <a:t>VDOE_News</a:t>
            </a:r>
            <a:br>
              <a:rPr lang="nl-NL" dirty="0" smtClean="0"/>
            </a:br>
            <a:r>
              <a:rPr lang="nl-NL" dirty="0" smtClean="0"/>
              <a:t>Facebook</a:t>
            </a:r>
            <a:r>
              <a:rPr lang="nl-NL" dirty="0"/>
              <a:t>: @VDOENews</a:t>
            </a:r>
          </a:p>
          <a:p>
            <a:pPr marL="0" indent="0">
              <a:buNone/>
            </a:pPr>
            <a:r>
              <a:rPr lang="nl-NL" sz="3000" b="1" dirty="0"/>
              <a:t>#VAis4Learners </a:t>
            </a:r>
            <a:r>
              <a:rPr lang="nl-NL" sz="3000" b="1" dirty="0" smtClean="0"/>
              <a:t>#EdEquityVA</a:t>
            </a:r>
            <a:endParaRPr lang="en-US" sz="3000" dirty="0"/>
          </a:p>
        </p:txBody>
      </p:sp>
      <p:grpSp>
        <p:nvGrpSpPr>
          <p:cNvPr id="4" name="Group 3" title="social media logos: Twitter, Facebook, and LinkedIn"/>
          <p:cNvGrpSpPr/>
          <p:nvPr/>
        </p:nvGrpSpPr>
        <p:grpSpPr>
          <a:xfrm>
            <a:off x="4190999" y="3105150"/>
            <a:ext cx="2995071" cy="875260"/>
            <a:chOff x="2235200" y="5089418"/>
            <a:chExt cx="5791200" cy="1692383"/>
          </a:xfrm>
        </p:grpSpPr>
        <p:pic>
          <p:nvPicPr>
            <p:cNvPr id="5" name="Picture 4" title="twitter logo"/>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235200" y="5089418"/>
              <a:ext cx="1645699" cy="1645699"/>
            </a:xfrm>
            <a:prstGeom prst="rect">
              <a:avLst/>
            </a:prstGeom>
          </p:spPr>
        </p:pic>
        <p:pic>
          <p:nvPicPr>
            <p:cNvPr id="7" name="Picture 6" title="facebook logo"/>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388045" y="5125494"/>
              <a:ext cx="1576507" cy="1576507"/>
            </a:xfrm>
            <a:prstGeom prst="rect">
              <a:avLst/>
            </a:prstGeom>
          </p:spPr>
        </p:pic>
        <p:pic>
          <p:nvPicPr>
            <p:cNvPr id="6" name="Picture 5" title="LinkedIn logo"/>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370093" y="5125494"/>
              <a:ext cx="1656307" cy="1656307"/>
            </a:xfrm>
            <a:prstGeom prst="rect">
              <a:avLst/>
            </a:prstGeom>
          </p:spPr>
        </p:pic>
      </p:grpSp>
    </p:spTree>
    <p:extLst>
      <p:ext uri="{BB962C8B-B14F-4D97-AF65-F5344CB8AC3E}">
        <p14:creationId xmlns:p14="http://schemas.microsoft.com/office/powerpoint/2010/main" val="6872482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 y="0"/>
            <a:ext cx="9144000" cy="857250"/>
          </a:xfrm>
        </p:spPr>
        <p:txBody>
          <a:bodyPr>
            <a:noAutofit/>
          </a:bodyPr>
          <a:lstStyle/>
          <a:p>
            <a:pPr algn="ctr"/>
            <a:r>
              <a:rPr lang="en-US" sz="2850" dirty="0"/>
              <a:t>Programs Monitored on a </a:t>
            </a:r>
            <a:br>
              <a:rPr lang="en-US" sz="2850" dirty="0"/>
            </a:br>
            <a:r>
              <a:rPr lang="en-US" sz="2850" dirty="0"/>
              <a:t>Three-Year Monitoring Schedule</a:t>
            </a:r>
          </a:p>
        </p:txBody>
      </p:sp>
      <p:sp>
        <p:nvSpPr>
          <p:cNvPr id="3" name="Content Placeholder 2"/>
          <p:cNvSpPr>
            <a:spLocks noGrp="1"/>
          </p:cNvSpPr>
          <p:nvPr>
            <p:ph idx="1"/>
          </p:nvPr>
        </p:nvSpPr>
        <p:spPr>
          <a:xfrm>
            <a:off x="228600" y="971550"/>
            <a:ext cx="8382000" cy="3486150"/>
          </a:xfrm>
        </p:spPr>
        <p:txBody>
          <a:bodyPr>
            <a:normAutofit fontScale="92500" lnSpcReduction="10000"/>
          </a:bodyPr>
          <a:lstStyle/>
          <a:p>
            <a:pPr>
              <a:spcBef>
                <a:spcPts val="900"/>
              </a:spcBef>
            </a:pPr>
            <a:r>
              <a:rPr lang="en-US" sz="2200" b="0" dirty="0" smtClean="0">
                <a:solidFill>
                  <a:srgbClr val="002060"/>
                </a:solidFill>
              </a:rPr>
              <a:t>Title I, Part A</a:t>
            </a:r>
          </a:p>
          <a:p>
            <a:pPr>
              <a:spcBef>
                <a:spcPts val="900"/>
              </a:spcBef>
            </a:pPr>
            <a:r>
              <a:rPr lang="en-US" sz="2200" b="0" dirty="0" smtClean="0">
                <a:solidFill>
                  <a:srgbClr val="002060"/>
                </a:solidFill>
              </a:rPr>
              <a:t>Title I, Part C</a:t>
            </a:r>
          </a:p>
          <a:p>
            <a:pPr>
              <a:spcBef>
                <a:spcPts val="900"/>
              </a:spcBef>
            </a:pPr>
            <a:r>
              <a:rPr lang="en-US" sz="2200" b="0" dirty="0" smtClean="0">
                <a:solidFill>
                  <a:srgbClr val="002060"/>
                </a:solidFill>
              </a:rPr>
              <a:t>Title I, Part D</a:t>
            </a:r>
          </a:p>
          <a:p>
            <a:pPr lvl="1">
              <a:spcBef>
                <a:spcPts val="900"/>
              </a:spcBef>
            </a:pPr>
            <a:r>
              <a:rPr lang="en-US" sz="2200" dirty="0" smtClean="0">
                <a:solidFill>
                  <a:srgbClr val="002060"/>
                </a:solidFill>
              </a:rPr>
              <a:t>Subpart 2, Local Education Agencies</a:t>
            </a:r>
          </a:p>
          <a:p>
            <a:pPr>
              <a:spcBef>
                <a:spcPts val="900"/>
              </a:spcBef>
            </a:pPr>
            <a:r>
              <a:rPr lang="en-US" sz="2200" b="0" dirty="0" smtClean="0">
                <a:solidFill>
                  <a:srgbClr val="002060"/>
                </a:solidFill>
              </a:rPr>
              <a:t>Title III, Part A</a:t>
            </a:r>
          </a:p>
          <a:p>
            <a:pPr>
              <a:spcBef>
                <a:spcPts val="900"/>
              </a:spcBef>
            </a:pPr>
            <a:r>
              <a:rPr lang="en-US" sz="2200" b="0" dirty="0">
                <a:solidFill>
                  <a:srgbClr val="002060"/>
                </a:solidFill>
              </a:rPr>
              <a:t>Title IV, Part </a:t>
            </a:r>
            <a:r>
              <a:rPr lang="en-US" sz="2200" b="0" dirty="0" smtClean="0">
                <a:solidFill>
                  <a:srgbClr val="002060"/>
                </a:solidFill>
              </a:rPr>
              <a:t>A </a:t>
            </a:r>
            <a:r>
              <a:rPr lang="en-US" sz="1700" dirty="0">
                <a:solidFill>
                  <a:srgbClr val="002060"/>
                </a:solidFill>
              </a:rPr>
              <a:t>(pilot in 2019-2020)</a:t>
            </a:r>
          </a:p>
          <a:p>
            <a:pPr>
              <a:spcBef>
                <a:spcPts val="900"/>
              </a:spcBef>
            </a:pPr>
            <a:r>
              <a:rPr lang="en-US" sz="2200" b="0" dirty="0" smtClean="0">
                <a:solidFill>
                  <a:srgbClr val="002060"/>
                </a:solidFill>
              </a:rPr>
              <a:t>Title V, Part B, Subpart 2</a:t>
            </a:r>
          </a:p>
          <a:p>
            <a:pPr marL="0" indent="0">
              <a:buNone/>
            </a:pPr>
            <a:endParaRPr lang="en-US" sz="2200" b="0" dirty="0" smtClean="0">
              <a:solidFill>
                <a:srgbClr val="002060"/>
              </a:solidFill>
            </a:endParaRPr>
          </a:p>
          <a:p>
            <a:pPr marL="0" indent="0">
              <a:buNone/>
            </a:pPr>
            <a:r>
              <a:rPr lang="en-US" sz="2200" b="0" dirty="0">
                <a:solidFill>
                  <a:srgbClr val="002060"/>
                </a:solidFill>
              </a:rPr>
              <a:t>(</a:t>
            </a:r>
            <a:r>
              <a:rPr lang="en-US" sz="2200" b="0" dirty="0" smtClean="0">
                <a:solidFill>
                  <a:srgbClr val="002060"/>
                </a:solidFill>
              </a:rPr>
              <a:t>21</a:t>
            </a:r>
            <a:r>
              <a:rPr lang="en-US" sz="2200" b="0" baseline="30000" dirty="0" smtClean="0">
                <a:solidFill>
                  <a:srgbClr val="002060"/>
                </a:solidFill>
              </a:rPr>
              <a:t>st</a:t>
            </a:r>
            <a:r>
              <a:rPr lang="en-US" sz="2200" b="0" dirty="0" smtClean="0">
                <a:solidFill>
                  <a:srgbClr val="002060"/>
                </a:solidFill>
              </a:rPr>
              <a:t> </a:t>
            </a:r>
            <a:r>
              <a:rPr lang="en-US" sz="2200" b="0" dirty="0">
                <a:solidFill>
                  <a:srgbClr val="002060"/>
                </a:solidFill>
              </a:rPr>
              <a:t>CCLC and Title II, Part A are monitored on a different schedule</a:t>
            </a:r>
            <a:r>
              <a:rPr lang="en-US" sz="2200" b="0" dirty="0" smtClean="0">
                <a:solidFill>
                  <a:srgbClr val="002060"/>
                </a:solidFill>
              </a:rPr>
              <a:t>.)</a:t>
            </a:r>
            <a:endParaRPr lang="en-US" sz="2200" b="0" dirty="0">
              <a:solidFill>
                <a:srgbClr val="002060"/>
              </a:solidFill>
            </a:endParaRPr>
          </a:p>
          <a:p>
            <a:endParaRPr lang="en-US" dirty="0"/>
          </a:p>
        </p:txBody>
      </p:sp>
    </p:spTree>
    <p:extLst>
      <p:ext uri="{BB962C8B-B14F-4D97-AF65-F5344CB8AC3E}">
        <p14:creationId xmlns:p14="http://schemas.microsoft.com/office/powerpoint/2010/main" val="37585853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1"/>
            <a:ext cx="9144000" cy="819150"/>
          </a:xfrm>
        </p:spPr>
        <p:txBody>
          <a:bodyPr>
            <a:noAutofit/>
          </a:bodyPr>
          <a:lstStyle/>
          <a:p>
            <a:pPr algn="ctr"/>
            <a:r>
              <a:rPr lang="en-US" altLang="en-US" sz="2400" dirty="0"/>
              <a:t>47 Divisions Scheduled for </a:t>
            </a:r>
            <a:br>
              <a:rPr lang="en-US" altLang="en-US" sz="2400" dirty="0"/>
            </a:br>
            <a:r>
              <a:rPr lang="en-US" altLang="en-US" sz="2400" dirty="0"/>
              <a:t>FPM in 2019-2020</a:t>
            </a:r>
          </a:p>
        </p:txBody>
      </p:sp>
      <p:graphicFrame>
        <p:nvGraphicFramePr>
          <p:cNvPr id="5" name="Table 4" descr="This table includes the names of the schools divisions from Amelia County to Lancaster County that are being monitored."/>
          <p:cNvGraphicFramePr>
            <a:graphicFrameLocks noGrp="1"/>
          </p:cNvGraphicFramePr>
          <p:nvPr>
            <p:extLst>
              <p:ext uri="{D42A27DB-BD31-4B8C-83A1-F6EECF244321}">
                <p14:modId xmlns:p14="http://schemas.microsoft.com/office/powerpoint/2010/main" val="2969946249"/>
              </p:ext>
            </p:extLst>
          </p:nvPr>
        </p:nvGraphicFramePr>
        <p:xfrm>
          <a:off x="1143000" y="857251"/>
          <a:ext cx="6934200" cy="4294132"/>
        </p:xfrm>
        <a:graphic>
          <a:graphicData uri="http://schemas.openxmlformats.org/drawingml/2006/table">
            <a:tbl>
              <a:tblPr firstRow="1" bandRow="1">
                <a:tableStyleId>{69CF1AB2-1976-4502-BF36-3FF5EA218861}</a:tableStyleId>
              </a:tblPr>
              <a:tblGrid>
                <a:gridCol w="2171700">
                  <a:extLst>
                    <a:ext uri="{9D8B030D-6E8A-4147-A177-3AD203B41FA5}">
                      <a16:colId xmlns:a16="http://schemas.microsoft.com/office/drawing/2014/main" val="20000"/>
                    </a:ext>
                  </a:extLst>
                </a:gridCol>
                <a:gridCol w="2400300">
                  <a:extLst>
                    <a:ext uri="{9D8B030D-6E8A-4147-A177-3AD203B41FA5}">
                      <a16:colId xmlns:a16="http://schemas.microsoft.com/office/drawing/2014/main" val="20001"/>
                    </a:ext>
                  </a:extLst>
                </a:gridCol>
                <a:gridCol w="2362200">
                  <a:extLst>
                    <a:ext uri="{9D8B030D-6E8A-4147-A177-3AD203B41FA5}">
                      <a16:colId xmlns:a16="http://schemas.microsoft.com/office/drawing/2014/main" val="20002"/>
                    </a:ext>
                  </a:extLst>
                </a:gridCol>
              </a:tblGrid>
              <a:tr h="5493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Accomack County </a:t>
                      </a:r>
                      <a:r>
                        <a:rPr lang="en-US" sz="1400" b="1" dirty="0" smtClean="0">
                          <a:latin typeface="Verdana" panose="020B0604030504040204" pitchFamily="34" charset="0"/>
                          <a:ea typeface="Verdana" panose="020B0604030504040204" pitchFamily="34" charset="0"/>
                          <a:cs typeface="Verdana" panose="020B0604030504040204" pitchFamily="34" charset="0"/>
                        </a:rPr>
                        <a:t>(Title I, Part C only)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Dickenson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Hanover County</a:t>
                      </a:r>
                    </a:p>
                  </a:txBody>
                  <a:tcPr marL="68580" marR="68580" marT="34290" marB="34290"/>
                </a:tc>
                <a:extLst>
                  <a:ext uri="{0D108BD9-81ED-4DB2-BD59-A6C34878D82A}">
                    <a16:rowId xmlns:a16="http://schemas.microsoft.com/office/drawing/2014/main" val="10000"/>
                  </a:ext>
                </a:extLst>
              </a:tr>
              <a:tr h="548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Augusta</a:t>
                      </a:r>
                      <a:r>
                        <a:rPr lang="en-US" sz="1600" b="1" baseline="0" dirty="0" smtClean="0">
                          <a:latin typeface="Verdana" panose="020B0604030504040204" pitchFamily="34" charset="0"/>
                          <a:ea typeface="Verdana" panose="020B0604030504040204" pitchFamily="34" charset="0"/>
                          <a:cs typeface="Verdana" panose="020B0604030504040204" pitchFamily="34" charset="0"/>
                        </a:rPr>
                        <a:t> </a:t>
                      </a:r>
                      <a:r>
                        <a:rPr lang="en-US" sz="1600" b="1" dirty="0" smtClean="0">
                          <a:latin typeface="Verdana" panose="020B0604030504040204" pitchFamily="34" charset="0"/>
                          <a:ea typeface="Verdana" panose="020B0604030504040204" pitchFamily="34" charset="0"/>
                          <a:cs typeface="Verdana" panose="020B0604030504040204" pitchFamily="34" charset="0"/>
                        </a:rPr>
                        <a:t>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Dinwiddie</a:t>
                      </a:r>
                      <a:r>
                        <a:rPr lang="en-US" sz="1600" b="1" baseline="0" dirty="0" smtClean="0">
                          <a:latin typeface="Verdana" panose="020B0604030504040204" pitchFamily="34" charset="0"/>
                          <a:ea typeface="Verdana" panose="020B0604030504040204" pitchFamily="34" charset="0"/>
                          <a:cs typeface="Verdana" panose="020B0604030504040204" pitchFamily="34" charset="0"/>
                        </a:rPr>
                        <a:t> County</a:t>
                      </a:r>
                      <a:endParaRPr lang="en-US" sz="1600" b="1" dirty="0" smtClean="0">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King and Queen County</a:t>
                      </a:r>
                    </a:p>
                  </a:txBody>
                  <a:tcPr marL="68580" marR="68580" marT="34290" marB="34290"/>
                </a:tc>
                <a:extLst>
                  <a:ext uri="{0D108BD9-81ED-4DB2-BD59-A6C34878D82A}">
                    <a16:rowId xmlns:a16="http://schemas.microsoft.com/office/drawing/2014/main" val="10001"/>
                  </a:ext>
                </a:extLst>
              </a:tr>
              <a:tr h="48338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Botetourt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Falls Church City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Lexington City</a:t>
                      </a:r>
                    </a:p>
                  </a:txBody>
                  <a:tcPr marL="68580" marR="68580" marT="34290" marB="34290"/>
                </a:tc>
                <a:extLst>
                  <a:ext uri="{0D108BD9-81ED-4DB2-BD59-A6C34878D82A}">
                    <a16:rowId xmlns:a16="http://schemas.microsoft.com/office/drawing/2014/main" val="10002"/>
                  </a:ext>
                </a:extLst>
              </a:tr>
              <a:tr h="5262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Caroline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Frederick</a:t>
                      </a:r>
                      <a:r>
                        <a:rPr lang="en-US" sz="1600" b="1" baseline="0" dirty="0" smtClean="0">
                          <a:latin typeface="Verdana" panose="020B0604030504040204" pitchFamily="34" charset="0"/>
                          <a:ea typeface="Verdana" panose="020B0604030504040204" pitchFamily="34" charset="0"/>
                          <a:cs typeface="Verdana" panose="020B0604030504040204" pitchFamily="34" charset="0"/>
                        </a:rPr>
                        <a:t> County</a:t>
                      </a:r>
                      <a:endParaRPr lang="en-US" sz="1600" b="1" dirty="0" smtClean="0">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Loudoun County</a:t>
                      </a:r>
                    </a:p>
                  </a:txBody>
                  <a:tcPr marL="68580" marR="68580" marT="34290" marB="34290"/>
                </a:tc>
                <a:extLst>
                  <a:ext uri="{0D108BD9-81ED-4DB2-BD59-A6C34878D82A}">
                    <a16:rowId xmlns:a16="http://schemas.microsoft.com/office/drawing/2014/main" val="10003"/>
                  </a:ext>
                </a:extLst>
              </a:tr>
              <a:tr h="4784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Clarke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Fredericksburg</a:t>
                      </a:r>
                      <a:r>
                        <a:rPr lang="en-US" sz="1600" b="1" baseline="0" dirty="0" smtClean="0">
                          <a:latin typeface="Verdana" panose="020B0604030504040204" pitchFamily="34" charset="0"/>
                          <a:ea typeface="Verdana" panose="020B0604030504040204" pitchFamily="34" charset="0"/>
                          <a:cs typeface="Verdana" panose="020B0604030504040204" pitchFamily="34" charset="0"/>
                        </a:rPr>
                        <a:t> City</a:t>
                      </a:r>
                      <a:endParaRPr lang="en-US" sz="1600" b="1" dirty="0" smtClean="0">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Madison County</a:t>
                      </a:r>
                    </a:p>
                  </a:txBody>
                  <a:tcPr marL="68580" marR="68580" marT="34290" marB="34290"/>
                </a:tc>
                <a:extLst>
                  <a:ext uri="{0D108BD9-81ED-4DB2-BD59-A6C34878D82A}">
                    <a16:rowId xmlns:a16="http://schemas.microsoft.com/office/drawing/2014/main" val="10004"/>
                  </a:ext>
                </a:extLst>
              </a:tr>
              <a:tr h="548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Colonial Heights City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Giles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Manassas</a:t>
                      </a:r>
                      <a:r>
                        <a:rPr lang="en-US" sz="1600" b="1" baseline="0" dirty="0" smtClean="0">
                          <a:latin typeface="Verdana" panose="020B0604030504040204" pitchFamily="34" charset="0"/>
                          <a:ea typeface="Verdana" panose="020B0604030504040204" pitchFamily="34" charset="0"/>
                          <a:cs typeface="Verdana" panose="020B0604030504040204" pitchFamily="34" charset="0"/>
                        </a:rPr>
                        <a:t> Park City</a:t>
                      </a:r>
                      <a:endParaRPr lang="en-US" sz="1600" b="1" dirty="0" smtClean="0">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tc>
                <a:extLst>
                  <a:ext uri="{0D108BD9-81ED-4DB2-BD59-A6C34878D82A}">
                    <a16:rowId xmlns:a16="http://schemas.microsoft.com/office/drawing/2014/main" val="10005"/>
                  </a:ext>
                </a:extLst>
              </a:tr>
              <a:tr h="5007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Craig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Gloucester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Mathews County</a:t>
                      </a:r>
                    </a:p>
                  </a:txBody>
                  <a:tcPr marL="68580" marR="68580" marT="34290" marB="34290"/>
                </a:tc>
                <a:extLst>
                  <a:ext uri="{0D108BD9-81ED-4DB2-BD59-A6C34878D82A}">
                    <a16:rowId xmlns:a16="http://schemas.microsoft.com/office/drawing/2014/main" val="10006"/>
                  </a:ext>
                </a:extLst>
              </a:tr>
              <a:tr h="6434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Cumberland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Grayson County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b="1" dirty="0" smtClean="0">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Montgomery County</a:t>
                      </a:r>
                    </a:p>
                  </a:txBody>
                  <a:tcPr marL="68580" marR="68580" marT="34290" marB="34290"/>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477485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0"/>
            <a:ext cx="9144000" cy="800100"/>
          </a:xfrm>
        </p:spPr>
        <p:txBody>
          <a:bodyPr>
            <a:noAutofit/>
          </a:bodyPr>
          <a:lstStyle/>
          <a:p>
            <a:r>
              <a:rPr lang="en-US" altLang="en-US" sz="2400" dirty="0"/>
              <a:t>47 Divisions Scheduled for </a:t>
            </a:r>
            <a:br>
              <a:rPr lang="en-US" altLang="en-US" sz="2400" dirty="0"/>
            </a:br>
            <a:r>
              <a:rPr lang="en-US" altLang="en-US" sz="2400" dirty="0"/>
              <a:t>FPM in 2019-2020, </a:t>
            </a:r>
            <a:r>
              <a:rPr lang="en-US" altLang="en-US" sz="1350" dirty="0">
                <a:solidFill>
                  <a:srgbClr val="002060"/>
                </a:solidFill>
              </a:rPr>
              <a:t>continued</a:t>
            </a:r>
            <a:endParaRPr lang="en-US" altLang="en-US" sz="1350"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5" name="Table 4" descr="This table includes the names of the school divisions from Louisa County to Wise County that are being monitored, including the Department of Juvenile Justice and State Operated Programs."/>
          <p:cNvGraphicFramePr>
            <a:graphicFrameLocks noGrp="1"/>
          </p:cNvGraphicFramePr>
          <p:nvPr>
            <p:extLst>
              <p:ext uri="{D42A27DB-BD31-4B8C-83A1-F6EECF244321}">
                <p14:modId xmlns:p14="http://schemas.microsoft.com/office/powerpoint/2010/main" val="3611463608"/>
              </p:ext>
            </p:extLst>
          </p:nvPr>
        </p:nvGraphicFramePr>
        <p:xfrm>
          <a:off x="1143000" y="892876"/>
          <a:ext cx="6934200" cy="4288724"/>
        </p:xfrm>
        <a:graphic>
          <a:graphicData uri="http://schemas.openxmlformats.org/drawingml/2006/table">
            <a:tbl>
              <a:tblPr firstRow="1" bandRow="1">
                <a:tableStyleId>{69CF1AB2-1976-4502-BF36-3FF5EA218861}</a:tableStyleId>
              </a:tblPr>
              <a:tblGrid>
                <a:gridCol w="2247580">
                  <a:extLst>
                    <a:ext uri="{9D8B030D-6E8A-4147-A177-3AD203B41FA5}">
                      <a16:colId xmlns:a16="http://schemas.microsoft.com/office/drawing/2014/main" val="20000"/>
                    </a:ext>
                  </a:extLst>
                </a:gridCol>
                <a:gridCol w="2362841">
                  <a:extLst>
                    <a:ext uri="{9D8B030D-6E8A-4147-A177-3AD203B41FA5}">
                      <a16:colId xmlns:a16="http://schemas.microsoft.com/office/drawing/2014/main" val="20001"/>
                    </a:ext>
                  </a:extLst>
                </a:gridCol>
                <a:gridCol w="2323779">
                  <a:extLst>
                    <a:ext uri="{9D8B030D-6E8A-4147-A177-3AD203B41FA5}">
                      <a16:colId xmlns:a16="http://schemas.microsoft.com/office/drawing/2014/main" val="20002"/>
                    </a:ext>
                  </a:extLst>
                </a:gridCol>
              </a:tblGrid>
              <a:tr h="548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baseline="0" dirty="0" smtClean="0">
                          <a:latin typeface="Tahoma" panose="020B0604030504040204" pitchFamily="34" charset="0"/>
                          <a:ea typeface="Tahoma" panose="020B0604030504040204" pitchFamily="34" charset="0"/>
                          <a:cs typeface="Tahoma" panose="020B0604030504040204" pitchFamily="34" charset="0"/>
                        </a:rPr>
                        <a:t>Nelson County</a:t>
                      </a:r>
                      <a:endParaRPr lang="en-US" sz="1600" b="1" dirty="0" smtClean="0">
                        <a:latin typeface="Tahoma" panose="020B0604030504040204" pitchFamily="34" charset="0"/>
                        <a:ea typeface="Tahoma" panose="020B0604030504040204" pitchFamily="34" charset="0"/>
                        <a:cs typeface="Tahom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Richmond</a:t>
                      </a:r>
                      <a:r>
                        <a:rPr lang="en-US" sz="1600" b="1" baseline="0" dirty="0" smtClean="0">
                          <a:latin typeface="Tahoma" panose="020B0604030504040204" pitchFamily="34" charset="0"/>
                          <a:ea typeface="Tahoma" panose="020B0604030504040204" pitchFamily="34" charset="0"/>
                          <a:cs typeface="Tahoma" panose="020B0604030504040204" pitchFamily="34" charset="0"/>
                        </a:rPr>
                        <a:t> County</a:t>
                      </a:r>
                      <a:endParaRPr lang="en-US" sz="1600" b="1" dirty="0" smtClean="0">
                        <a:latin typeface="Tahoma" panose="020B0604030504040204" pitchFamily="34" charset="0"/>
                        <a:ea typeface="Tahoma" panose="020B0604030504040204" pitchFamily="34" charset="0"/>
                        <a:cs typeface="Tahom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Virginia School for the Deaf and Blind</a:t>
                      </a:r>
                    </a:p>
                  </a:txBody>
                  <a:tcPr marL="68580" marR="68580" marT="34290" marB="34290"/>
                </a:tc>
                <a:extLst>
                  <a:ext uri="{0D108BD9-81ED-4DB2-BD59-A6C34878D82A}">
                    <a16:rowId xmlns:a16="http://schemas.microsoft.com/office/drawing/2014/main" val="10000"/>
                  </a:ext>
                </a:extLst>
              </a:tr>
              <a:tr h="4285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New Kent</a:t>
                      </a:r>
                      <a:r>
                        <a:rPr lang="en-US" sz="1600" b="1" baseline="0" dirty="0" smtClean="0">
                          <a:latin typeface="Tahoma" panose="020B0604030504040204" pitchFamily="34" charset="0"/>
                          <a:ea typeface="Tahoma" panose="020B0604030504040204" pitchFamily="34" charset="0"/>
                          <a:cs typeface="Tahoma" panose="020B0604030504040204" pitchFamily="34" charset="0"/>
                        </a:rPr>
                        <a:t> County</a:t>
                      </a:r>
                      <a:endParaRPr lang="en-US" sz="1600" b="1" dirty="0" smtClean="0">
                        <a:latin typeface="Tahoma" panose="020B0604030504040204" pitchFamily="34" charset="0"/>
                        <a:ea typeface="Tahoma" panose="020B0604030504040204" pitchFamily="34" charset="0"/>
                        <a:cs typeface="Tahom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Roanoke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Washington County</a:t>
                      </a:r>
                    </a:p>
                  </a:txBody>
                  <a:tcPr marL="68580" marR="68580" marT="34290" marB="34290"/>
                </a:tc>
                <a:extLst>
                  <a:ext uri="{0D108BD9-81ED-4DB2-BD59-A6C34878D82A}">
                    <a16:rowId xmlns:a16="http://schemas.microsoft.com/office/drawing/2014/main" val="10001"/>
                  </a:ext>
                </a:extLst>
              </a:tr>
              <a:tr h="4821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Nottoway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Rockbridge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Waynesboro City</a:t>
                      </a:r>
                    </a:p>
                  </a:txBody>
                  <a:tcPr marL="68580" marR="68580" marT="34290" marB="34290"/>
                </a:tc>
                <a:extLst>
                  <a:ext uri="{0D108BD9-81ED-4DB2-BD59-A6C34878D82A}">
                    <a16:rowId xmlns:a16="http://schemas.microsoft.com/office/drawing/2014/main" val="10002"/>
                  </a:ext>
                </a:extLst>
              </a:tr>
              <a:tr h="3749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Poquoson City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Rockingham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West Point City</a:t>
                      </a:r>
                    </a:p>
                  </a:txBody>
                  <a:tcPr marL="68580" marR="68580" marT="34290" marB="34290"/>
                </a:tc>
                <a:extLst>
                  <a:ext uri="{0D108BD9-81ED-4DB2-BD59-A6C34878D82A}">
                    <a16:rowId xmlns:a16="http://schemas.microsoft.com/office/drawing/2014/main" val="10003"/>
                  </a:ext>
                </a:extLst>
              </a:tr>
              <a:tr h="548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Prince George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Salem City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Wythe County</a:t>
                      </a:r>
                    </a:p>
                  </a:txBody>
                  <a:tcPr marL="68580" marR="68580" marT="34290" marB="34290"/>
                </a:tc>
                <a:extLst>
                  <a:ext uri="{0D108BD9-81ED-4DB2-BD59-A6C34878D82A}">
                    <a16:rowId xmlns:a16="http://schemas.microsoft.com/office/drawing/2014/main" val="10004"/>
                  </a:ext>
                </a:extLst>
              </a:tr>
              <a:tr h="548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baseline="0" dirty="0" smtClean="0">
                          <a:latin typeface="Tahoma" panose="020B0604030504040204" pitchFamily="34" charset="0"/>
                          <a:ea typeface="Tahoma" panose="020B0604030504040204" pitchFamily="34" charset="0"/>
                          <a:cs typeface="Tahoma" panose="020B0604030504040204" pitchFamily="34" charset="0"/>
                        </a:rPr>
                        <a:t>Prince William County</a:t>
                      </a:r>
                      <a:endParaRPr lang="en-US" sz="1600" b="1" dirty="0" smtClean="0">
                        <a:latin typeface="Tahoma" panose="020B0604030504040204" pitchFamily="34" charset="0"/>
                        <a:ea typeface="Tahoma" panose="020B0604030504040204" pitchFamily="34" charset="0"/>
                        <a:cs typeface="Tahom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Scott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York County</a:t>
                      </a:r>
                    </a:p>
                  </a:txBody>
                  <a:tcPr marL="68580" marR="68580" marT="34290" marB="34290"/>
                </a:tc>
                <a:extLst>
                  <a:ext uri="{0D108BD9-81ED-4DB2-BD59-A6C34878D82A}">
                    <a16:rowId xmlns:a16="http://schemas.microsoft.com/office/drawing/2014/main" val="10005"/>
                  </a:ext>
                </a:extLst>
              </a:tr>
              <a:tr h="7543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Pulaski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Tazewell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James Madison University </a:t>
                      </a:r>
                      <a:r>
                        <a:rPr lang="en-US" sz="1400" b="1" dirty="0" smtClean="0">
                          <a:latin typeface="Tahoma" panose="020B0604030504040204" pitchFamily="34" charset="0"/>
                          <a:ea typeface="Tahoma" panose="020B0604030504040204" pitchFamily="34" charset="0"/>
                          <a:cs typeface="Tahoma" panose="020B0604030504040204" pitchFamily="34" charset="0"/>
                        </a:rPr>
                        <a:t>(Title I, Part C only)</a:t>
                      </a:r>
                    </a:p>
                  </a:txBody>
                  <a:tcPr marL="68580" marR="68580" marT="34290" marB="34290"/>
                </a:tc>
                <a:extLst>
                  <a:ext uri="{0D108BD9-81ED-4DB2-BD59-A6C34878D82A}">
                    <a16:rowId xmlns:a16="http://schemas.microsoft.com/office/drawing/2014/main" val="10006"/>
                  </a:ext>
                </a:extLst>
              </a:tr>
              <a:tr h="5646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Rappahannock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Tahoma" panose="020B0604030504040204" pitchFamily="34" charset="0"/>
                          <a:ea typeface="Tahoma" panose="020B0604030504040204" pitchFamily="34" charset="0"/>
                          <a:cs typeface="Tahoma" panose="020B0604030504040204" pitchFamily="34" charset="0"/>
                        </a:rPr>
                        <a:t>Virginia Beach City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b="1" dirty="0" smtClean="0">
                        <a:latin typeface="Tahoma" panose="020B0604030504040204" pitchFamily="34" charset="0"/>
                        <a:ea typeface="Tahoma" panose="020B0604030504040204" pitchFamily="34" charset="0"/>
                        <a:cs typeface="Tahom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1" dirty="0" smtClean="0">
                        <a:latin typeface="Tahoma" panose="020B0604030504040204" pitchFamily="34" charset="0"/>
                        <a:ea typeface="Tahoma" panose="020B0604030504040204" pitchFamily="34" charset="0"/>
                        <a:cs typeface="Tahoma" panose="020B0604030504040204" pitchFamily="34" charset="0"/>
                      </a:endParaRPr>
                    </a:p>
                  </a:txBody>
                  <a:tcPr marL="68580" marR="68580" marT="34290" marB="34290"/>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291007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3228</TotalTime>
  <Words>3216</Words>
  <Application>Microsoft Office PowerPoint</Application>
  <PresentationFormat>On-screen Show (16:9)</PresentationFormat>
  <Paragraphs>431</Paragraphs>
  <Slides>65</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65</vt:i4>
      </vt:variant>
    </vt:vector>
  </HeadingPairs>
  <TitlesOfParts>
    <vt:vector size="72" baseType="lpstr">
      <vt:lpstr>ＭＳ Ｐゴシック</vt:lpstr>
      <vt:lpstr>Arial</vt:lpstr>
      <vt:lpstr>Calibri</vt:lpstr>
      <vt:lpstr>Tahoma</vt:lpstr>
      <vt:lpstr>Times New Roman</vt:lpstr>
      <vt:lpstr>Verdana</vt:lpstr>
      <vt:lpstr>Office Theme</vt:lpstr>
      <vt:lpstr>Preparing for Title III, Part A  Federal Program Monitoring 2019-2020  </vt:lpstr>
      <vt:lpstr>Disclaimer</vt:lpstr>
      <vt:lpstr>Overview</vt:lpstr>
      <vt:lpstr>Overview - The Purpose of Title III</vt:lpstr>
      <vt:lpstr>The Purpose of Title III</vt:lpstr>
      <vt:lpstr>Federal Program Monitoring Cycle </vt:lpstr>
      <vt:lpstr>Programs Monitored on a  Three-Year Monitoring Schedule</vt:lpstr>
      <vt:lpstr>47 Divisions Scheduled for  FPM in 2019-2020</vt:lpstr>
      <vt:lpstr>47 Divisions Scheduled for  FPM in 2019-2020, continued</vt:lpstr>
      <vt:lpstr>Changes to the FPM Protocol</vt:lpstr>
      <vt:lpstr>Federal Program Monitoring - Civil Rights </vt:lpstr>
      <vt:lpstr>Civil Rights </vt:lpstr>
      <vt:lpstr>Court Rulings </vt:lpstr>
      <vt:lpstr>Not Accepting Title III funds</vt:lpstr>
      <vt:lpstr>English Language Development (ELD) Standards </vt:lpstr>
      <vt:lpstr>Accountability and Assessment 2.1, 2.2 and 2.3 </vt:lpstr>
      <vt:lpstr>FPM timeline suggested by the state  </vt:lpstr>
      <vt:lpstr>VDOE Process</vt:lpstr>
      <vt:lpstr>Read  </vt:lpstr>
      <vt:lpstr>Evaluate the EL Program </vt:lpstr>
      <vt:lpstr>Schedule Initial Meetings  </vt:lpstr>
      <vt:lpstr>Division Process  October 2019</vt:lpstr>
      <vt:lpstr>Division Process  October 2019, continued</vt:lpstr>
      <vt:lpstr>Division Process  November 2019</vt:lpstr>
      <vt:lpstr>Division Process  December 2019</vt:lpstr>
      <vt:lpstr>Title III Federal Program Monitoring (FPM) Protocol</vt:lpstr>
      <vt:lpstr>Division Process  December-March 2019</vt:lpstr>
      <vt:lpstr>Protocol Completion  </vt:lpstr>
      <vt:lpstr>Protocol Document</vt:lpstr>
      <vt:lpstr>Delivery Expectations </vt:lpstr>
      <vt:lpstr>Monitoring Information</vt:lpstr>
      <vt:lpstr>Follow up Expectations </vt:lpstr>
      <vt:lpstr>Federal Program Monitoring Examples of strong evidence </vt:lpstr>
      <vt:lpstr>Strong Examples </vt:lpstr>
      <vt:lpstr>Documents should . . .</vt:lpstr>
      <vt:lpstr>Documents should not . . .</vt:lpstr>
      <vt:lpstr>LIEP Evidence </vt:lpstr>
      <vt:lpstr>Professional Development Evidence</vt:lpstr>
      <vt:lpstr>Parent, Family and Community Engagement </vt:lpstr>
      <vt:lpstr>Equitable Services </vt:lpstr>
      <vt:lpstr>Data </vt:lpstr>
      <vt:lpstr>Fiscal</vt:lpstr>
      <vt:lpstr>Federal Program Monitoring Summary Report for 2018-19 </vt:lpstr>
      <vt:lpstr>2018-19 FPM Summary </vt:lpstr>
      <vt:lpstr>2018-19 Areas of Improvement Indicator I </vt:lpstr>
      <vt:lpstr>Acceptable Evidence  Indicator I </vt:lpstr>
      <vt:lpstr>HLS Verbatim Questions</vt:lpstr>
      <vt:lpstr>2018-19 Areas of Improvement Indicators III </vt:lpstr>
      <vt:lpstr>Acceptable Evidence for III</vt:lpstr>
      <vt:lpstr>Middle School Interview Questions</vt:lpstr>
      <vt:lpstr>2018-19 Areas of Improvement Indicators IV </vt:lpstr>
      <vt:lpstr>Acceptable Evidence for IV</vt:lpstr>
      <vt:lpstr>High School Interview Questions</vt:lpstr>
      <vt:lpstr>2018-19 Areas of Improvement Indicator V  </vt:lpstr>
      <vt:lpstr>Acceptable Evidence for V</vt:lpstr>
      <vt:lpstr>2018-19 Areas of Improvement Indicator VI </vt:lpstr>
      <vt:lpstr>Acceptable Evidence for VI</vt:lpstr>
      <vt:lpstr>2018-19 Areas of Improvement Indicator 2.3a  </vt:lpstr>
      <vt:lpstr>Acceptable Evidence for 2.3a</vt:lpstr>
      <vt:lpstr>EL Data Collection - Funding</vt:lpstr>
      <vt:lpstr>Tips for Success</vt:lpstr>
      <vt:lpstr>Collaboration with Title I, Part A</vt:lpstr>
      <vt:lpstr>FPM Collaboration with Title I</vt:lpstr>
      <vt:lpstr>VDOE Contact Information:  Title III, Part A</vt:lpstr>
      <vt:lpstr>Connect with VDOE</vt:lpstr>
    </vt:vector>
  </TitlesOfParts>
  <Company>Virginia IT Infrastructure Partnership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crb29104</dc:creator>
  <cp:lastModifiedBy>Frierson, Tiffany (DOE)</cp:lastModifiedBy>
  <cp:revision>50</cp:revision>
  <dcterms:created xsi:type="dcterms:W3CDTF">2019-02-13T14:37:28Z</dcterms:created>
  <dcterms:modified xsi:type="dcterms:W3CDTF">2019-10-28T16:11:49Z</dcterms:modified>
</cp:coreProperties>
</file>