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5"/>
  </p:notesMasterIdLst>
  <p:sldIdLst>
    <p:sldId id="306" r:id="rId2"/>
    <p:sldId id="298" r:id="rId3"/>
    <p:sldId id="307" r:id="rId4"/>
    <p:sldId id="308" r:id="rId5"/>
    <p:sldId id="347" r:id="rId6"/>
    <p:sldId id="309" r:id="rId7"/>
    <p:sldId id="310" r:id="rId8"/>
    <p:sldId id="311" r:id="rId9"/>
    <p:sldId id="312" r:id="rId10"/>
    <p:sldId id="314" r:id="rId11"/>
    <p:sldId id="313" r:id="rId12"/>
    <p:sldId id="315" r:id="rId13"/>
    <p:sldId id="316" r:id="rId14"/>
    <p:sldId id="318" r:id="rId15"/>
    <p:sldId id="317" r:id="rId16"/>
    <p:sldId id="319" r:id="rId17"/>
    <p:sldId id="320" r:id="rId18"/>
    <p:sldId id="321" r:id="rId19"/>
    <p:sldId id="343" r:id="rId20"/>
    <p:sldId id="344" r:id="rId21"/>
    <p:sldId id="345" r:id="rId22"/>
    <p:sldId id="346" r:id="rId23"/>
    <p:sldId id="296" r:id="rId24"/>
    <p:sldId id="322" r:id="rId25"/>
    <p:sldId id="323" r:id="rId26"/>
    <p:sldId id="324" r:id="rId27"/>
    <p:sldId id="325" r:id="rId28"/>
    <p:sldId id="326" r:id="rId29"/>
    <p:sldId id="327" r:id="rId30"/>
    <p:sldId id="328" r:id="rId31"/>
    <p:sldId id="329" r:id="rId32"/>
    <p:sldId id="330" r:id="rId33"/>
    <p:sldId id="331" r:id="rId34"/>
    <p:sldId id="332" r:id="rId35"/>
    <p:sldId id="333" r:id="rId36"/>
    <p:sldId id="334" r:id="rId37"/>
    <p:sldId id="348" r:id="rId38"/>
    <p:sldId id="349" r:id="rId39"/>
    <p:sldId id="337" r:id="rId40"/>
    <p:sldId id="338" r:id="rId41"/>
    <p:sldId id="339" r:id="rId42"/>
    <p:sldId id="340" r:id="rId43"/>
    <p:sldId id="342" r:id="rId44"/>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FFFFFF"/>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3971" autoAdjust="0"/>
    <p:restoredTop sz="69920" autoAdjust="0"/>
  </p:normalViewPr>
  <p:slideViewPr>
    <p:cSldViewPr>
      <p:cViewPr varScale="1">
        <p:scale>
          <a:sx n="76" d="100"/>
          <a:sy n="76" d="100"/>
        </p:scale>
        <p:origin x="1186" y="96"/>
      </p:cViewPr>
      <p:guideLst>
        <p:guide orient="horz" pos="1620"/>
        <p:guide pos="2880"/>
      </p:guideLst>
    </p:cSldViewPr>
  </p:slideViewPr>
  <p:outlineViewPr>
    <p:cViewPr>
      <p:scale>
        <a:sx n="33" d="100"/>
        <a:sy n="33" d="100"/>
      </p:scale>
      <p:origin x="0" y="-10036"/>
    </p:cViewPr>
  </p:outlineViewPr>
  <p:notesTextViewPr>
    <p:cViewPr>
      <p:scale>
        <a:sx n="1" d="1"/>
        <a:sy n="1" d="1"/>
      </p:scale>
      <p:origin x="0" y="0"/>
    </p:cViewPr>
  </p:notesTextViewPr>
  <p:sorterViewPr>
    <p:cViewPr>
      <p:scale>
        <a:sx n="81" d="100"/>
        <a:sy n="81"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65AF87B-1E59-43FE-9D4C-5A83B502C77E}" type="datetimeFigureOut">
              <a:rPr lang="en-US" smtClean="0"/>
              <a:t>10/28/2019</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62FBEA2-4504-465C-B12D-8B709E2A88A9}" type="slidenum">
              <a:rPr lang="en-US" smtClean="0"/>
              <a:t>‹#›</a:t>
            </a:fld>
            <a:endParaRPr lang="en-US" dirty="0"/>
          </a:p>
        </p:txBody>
      </p:sp>
    </p:spTree>
    <p:extLst>
      <p:ext uri="{BB962C8B-B14F-4D97-AF65-F5344CB8AC3E}">
        <p14:creationId xmlns:p14="http://schemas.microsoft.com/office/powerpoint/2010/main" val="16400258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62FBEA2-4504-465C-B12D-8B709E2A88A9}" type="slidenum">
              <a:rPr lang="en-US" smtClean="0"/>
              <a:t>1</a:t>
            </a:fld>
            <a:endParaRPr lang="en-US" dirty="0"/>
          </a:p>
        </p:txBody>
      </p:sp>
    </p:spTree>
    <p:extLst>
      <p:ext uri="{BB962C8B-B14F-4D97-AF65-F5344CB8AC3E}">
        <p14:creationId xmlns:p14="http://schemas.microsoft.com/office/powerpoint/2010/main" val="11208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62FBEA2-4504-465C-B12D-8B709E2A88A9}" type="slidenum">
              <a:rPr lang="en-US" smtClean="0"/>
              <a:t>16</a:t>
            </a:fld>
            <a:endParaRPr lang="en-US" dirty="0"/>
          </a:p>
        </p:txBody>
      </p:sp>
    </p:spTree>
    <p:extLst>
      <p:ext uri="{BB962C8B-B14F-4D97-AF65-F5344CB8AC3E}">
        <p14:creationId xmlns:p14="http://schemas.microsoft.com/office/powerpoint/2010/main" val="854254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62FBEA2-4504-465C-B12D-8B709E2A88A9}" type="slidenum">
              <a:rPr lang="en-US" smtClean="0"/>
              <a:t>18</a:t>
            </a:fld>
            <a:endParaRPr lang="en-US" dirty="0"/>
          </a:p>
        </p:txBody>
      </p:sp>
    </p:spTree>
    <p:extLst>
      <p:ext uri="{BB962C8B-B14F-4D97-AF65-F5344CB8AC3E}">
        <p14:creationId xmlns:p14="http://schemas.microsoft.com/office/powerpoint/2010/main" val="27426951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pPr>
              <a:defRPr/>
            </a:pPr>
            <a:endParaRPr lang="en-US" dirty="0"/>
          </a:p>
        </p:txBody>
      </p:sp>
      <p:sp>
        <p:nvSpPr>
          <p:cNvPr id="5" name="Slide Number Placeholder 4"/>
          <p:cNvSpPr>
            <a:spLocks noGrp="1"/>
          </p:cNvSpPr>
          <p:nvPr>
            <p:ph type="sldNum" sz="quarter" idx="11"/>
          </p:nvPr>
        </p:nvSpPr>
        <p:spPr/>
        <p:txBody>
          <a:bodyPr/>
          <a:lstStyle/>
          <a:p>
            <a:pPr>
              <a:defRPr/>
            </a:pPr>
            <a:fld id="{CC560F74-7A82-4E33-A3F8-A6AF3757797E}" type="slidenum">
              <a:rPr lang="en-US" smtClean="0"/>
              <a:pPr>
                <a:defRPr/>
              </a:pPr>
              <a:t>19</a:t>
            </a:fld>
            <a:endParaRPr lang="en-US" dirty="0"/>
          </a:p>
        </p:txBody>
      </p:sp>
    </p:spTree>
    <p:extLst>
      <p:ext uri="{BB962C8B-B14F-4D97-AF65-F5344CB8AC3E}">
        <p14:creationId xmlns:p14="http://schemas.microsoft.com/office/powerpoint/2010/main" val="2865020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pPr>
              <a:defRPr/>
            </a:pPr>
            <a:endParaRPr lang="en-US" dirty="0"/>
          </a:p>
        </p:txBody>
      </p:sp>
      <p:sp>
        <p:nvSpPr>
          <p:cNvPr id="5" name="Slide Number Placeholder 4"/>
          <p:cNvSpPr>
            <a:spLocks noGrp="1"/>
          </p:cNvSpPr>
          <p:nvPr>
            <p:ph type="sldNum" sz="quarter" idx="11"/>
          </p:nvPr>
        </p:nvSpPr>
        <p:spPr/>
        <p:txBody>
          <a:bodyPr/>
          <a:lstStyle/>
          <a:p>
            <a:pPr>
              <a:defRPr/>
            </a:pPr>
            <a:fld id="{CC560F74-7A82-4E33-A3F8-A6AF3757797E}" type="slidenum">
              <a:rPr lang="en-US" smtClean="0"/>
              <a:pPr>
                <a:defRPr/>
              </a:pPr>
              <a:t>20</a:t>
            </a:fld>
            <a:endParaRPr lang="en-US" dirty="0"/>
          </a:p>
        </p:txBody>
      </p:sp>
    </p:spTree>
    <p:extLst>
      <p:ext uri="{BB962C8B-B14F-4D97-AF65-F5344CB8AC3E}">
        <p14:creationId xmlns:p14="http://schemas.microsoft.com/office/powerpoint/2010/main" val="25271454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62FBEA2-4504-465C-B12D-8B709E2A88A9}" type="slidenum">
              <a:rPr lang="en-US" smtClean="0"/>
              <a:t>27</a:t>
            </a:fld>
            <a:endParaRPr lang="en-US" dirty="0"/>
          </a:p>
        </p:txBody>
      </p:sp>
    </p:spTree>
    <p:extLst>
      <p:ext uri="{BB962C8B-B14F-4D97-AF65-F5344CB8AC3E}">
        <p14:creationId xmlns:p14="http://schemas.microsoft.com/office/powerpoint/2010/main" val="275236255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3.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3.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3.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1733550"/>
            <a:ext cx="6400800" cy="1314450"/>
          </a:xfrm>
        </p:spPr>
        <p:txBody>
          <a:bodyPr/>
          <a:lstStyle>
            <a:lvl1pPr marL="0" indent="0" algn="ctr">
              <a:buNone/>
              <a:defRPr i="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pic>
        <p:nvPicPr>
          <p:cNvPr id="8" name="Picture 7" title="Virginia Department of Education logo"/>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
        <p:nvSpPr>
          <p:cNvPr id="11" name="Title 1"/>
          <p:cNvSpPr>
            <a:spLocks noGrp="1"/>
          </p:cNvSpPr>
          <p:nvPr>
            <p:ph type="title"/>
          </p:nvPr>
        </p:nvSpPr>
        <p:spPr>
          <a:xfrm>
            <a:off x="0" y="1121"/>
            <a:ext cx="9144000" cy="857250"/>
          </a:xfrm>
          <a:prstGeom prst="rect">
            <a:avLst/>
          </a:prstGeom>
          <a:solidFill>
            <a:schemeClr val="tx1"/>
          </a:solidFill>
        </p:spPr>
        <p:txBody>
          <a:bodyPr/>
          <a:lstStyle>
            <a:lvl1pPr>
              <a:defRPr>
                <a:solidFill>
                  <a:schemeClr val="bg1"/>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2706853553"/>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pic>
        <p:nvPicPr>
          <p:cNvPr id="7" name="Picture 6" title="decorative"/>
          <p:cNvPicPr>
            <a:picLocks noChangeAspect="1"/>
          </p:cNvPicPr>
          <p:nvPr userDrawn="1"/>
        </p:nvPicPr>
        <p:blipFill rotWithShape="1">
          <a:blip r:embed="rId2" cstate="email">
            <a:extLst>
              <a:ext uri="{28A0092B-C50C-407E-A947-70E740481C1C}">
                <a14:useLocalDpi xmlns:a14="http://schemas.microsoft.com/office/drawing/2010/main" val="0"/>
              </a:ext>
            </a:extLst>
          </a:blip>
          <a:srcRect r="36682"/>
          <a:stretch/>
        </p:blipFill>
        <p:spPr>
          <a:xfrm>
            <a:off x="1" y="486990"/>
            <a:ext cx="3810000" cy="3965601"/>
          </a:xfrm>
          <a:prstGeom prst="rect">
            <a:avLst/>
          </a:prstGeom>
        </p:spPr>
      </p:pic>
      <p:sp>
        <p:nvSpPr>
          <p:cNvPr id="2" name="Title 1"/>
          <p:cNvSpPr>
            <a:spLocks noGrp="1"/>
          </p:cNvSpPr>
          <p:nvPr>
            <p:ph type="title"/>
          </p:nvPr>
        </p:nvSpPr>
        <p:spPr>
          <a:xfrm>
            <a:off x="0" y="1121"/>
            <a:ext cx="9144000" cy="857250"/>
          </a:xfrm>
          <a:prstGeom prst="rect">
            <a:avLst/>
          </a:prstGeom>
          <a:solidFill>
            <a:schemeClr val="tx1"/>
          </a:solidFill>
        </p:spPr>
        <p:txBody>
          <a:bodyPr/>
          <a:lstStyle>
            <a:lvl1pPr>
              <a:defRPr>
                <a:solidFill>
                  <a:schemeClr val="bg1"/>
                </a:solidFill>
              </a:defRPr>
            </a:lvl1pPr>
          </a:lstStyle>
          <a:p>
            <a:r>
              <a:rPr lang="en-US" dirty="0" smtClean="0"/>
              <a:t>Click to edit Master title style</a:t>
            </a:r>
            <a:endParaRPr lang="en-US" dirty="0"/>
          </a:p>
        </p:txBody>
      </p:sp>
      <p:sp>
        <p:nvSpPr>
          <p:cNvPr id="5" name="Text Placeholder 4"/>
          <p:cNvSpPr>
            <a:spLocks noGrp="1"/>
          </p:cNvSpPr>
          <p:nvPr>
            <p:ph type="body" sz="quarter" idx="3"/>
          </p:nvPr>
        </p:nvSpPr>
        <p:spPr>
          <a:xfrm>
            <a:off x="4114800" y="1101329"/>
            <a:ext cx="4724400" cy="42372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114800" y="1581150"/>
            <a:ext cx="4724400" cy="261699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8" name="Picture 7" title="Virginia Department of Education logo"/>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Tree>
    <p:extLst>
      <p:ext uri="{BB962C8B-B14F-4D97-AF65-F5344CB8AC3E}">
        <p14:creationId xmlns:p14="http://schemas.microsoft.com/office/powerpoint/2010/main" val="1179844808"/>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7_Title and Content">
    <p:spTree>
      <p:nvGrpSpPr>
        <p:cNvPr id="1" name=""/>
        <p:cNvGrpSpPr/>
        <p:nvPr/>
      </p:nvGrpSpPr>
      <p:grpSpPr>
        <a:xfrm>
          <a:off x="0" y="0"/>
          <a:ext cx="0" cy="0"/>
          <a:chOff x="0" y="0"/>
          <a:chExt cx="0" cy="0"/>
        </a:xfrm>
      </p:grpSpPr>
      <p:pic>
        <p:nvPicPr>
          <p:cNvPr id="5" name="Picture 4" title="decorative"/>
          <p:cNvPicPr>
            <a:picLocks noChangeAspect="1"/>
          </p:cNvPicPr>
          <p:nvPr userDrawn="1"/>
        </p:nvPicPr>
        <p:blipFill rotWithShape="1">
          <a:blip r:embed="rId2" cstate="email">
            <a:extLst>
              <a:ext uri="{28A0092B-C50C-407E-A947-70E740481C1C}">
                <a14:useLocalDpi xmlns:a14="http://schemas.microsoft.com/office/drawing/2010/main" val="0"/>
              </a:ext>
            </a:extLst>
          </a:blip>
          <a:srcRect r="36682"/>
          <a:stretch/>
        </p:blipFill>
        <p:spPr>
          <a:xfrm>
            <a:off x="1" y="486990"/>
            <a:ext cx="3810000" cy="3965601"/>
          </a:xfrm>
          <a:prstGeom prst="rect">
            <a:avLst/>
          </a:prstGeom>
        </p:spPr>
      </p:pic>
      <p:sp>
        <p:nvSpPr>
          <p:cNvPr id="2" name="Title 1"/>
          <p:cNvSpPr>
            <a:spLocks noGrp="1"/>
          </p:cNvSpPr>
          <p:nvPr>
            <p:ph type="title"/>
          </p:nvPr>
        </p:nvSpPr>
        <p:spPr>
          <a:xfrm>
            <a:off x="0" y="1121"/>
            <a:ext cx="9144000" cy="857250"/>
          </a:xfrm>
          <a:prstGeom prst="rect">
            <a:avLst/>
          </a:prstGeom>
          <a:solidFill>
            <a:schemeClr val="tx1"/>
          </a:solidFill>
        </p:spPr>
        <p:txBody>
          <a:bodyPr/>
          <a:lstStyle>
            <a:lvl1pPr>
              <a:defRPr>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4114800" y="1200151"/>
            <a:ext cx="4724400" cy="3124199"/>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6" name="Picture 5" title="Virginia Department of Education logo"/>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Tree>
    <p:extLst>
      <p:ext uri="{BB962C8B-B14F-4D97-AF65-F5344CB8AC3E}">
        <p14:creationId xmlns:p14="http://schemas.microsoft.com/office/powerpoint/2010/main" val="3001086980"/>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rotWithShape="1">
          <a:blip r:embed="rId2" cstate="email">
            <a:extLst>
              <a:ext uri="{28A0092B-C50C-407E-A947-70E740481C1C}">
                <a14:useLocalDpi xmlns:a14="http://schemas.microsoft.com/office/drawing/2010/main" val="0"/>
              </a:ext>
            </a:extLst>
          </a:blip>
          <a:srcRect l="3746" r="30362"/>
          <a:stretch/>
        </p:blipFill>
        <p:spPr bwMode="auto">
          <a:xfrm>
            <a:off x="-1" y="0"/>
            <a:ext cx="4110527" cy="4454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itle 1"/>
          <p:cNvSpPr>
            <a:spLocks noGrp="1"/>
          </p:cNvSpPr>
          <p:nvPr>
            <p:ph type="title"/>
          </p:nvPr>
        </p:nvSpPr>
        <p:spPr>
          <a:xfrm>
            <a:off x="4572000" y="153521"/>
            <a:ext cx="4267200" cy="1046629"/>
          </a:xfrm>
          <a:prstGeom prst="rect">
            <a:avLst/>
          </a:prstGeom>
          <a:noFill/>
        </p:spPr>
        <p:txBody>
          <a:bodyPr>
            <a:noAutofit/>
          </a:bodyPr>
          <a:lstStyle>
            <a:lvl1pPr>
              <a:defRPr sz="3200" b="1">
                <a:solidFill>
                  <a:schemeClr val="tx1"/>
                </a:solidFill>
              </a:defRPr>
            </a:lvl1pPr>
          </a:lstStyle>
          <a:p>
            <a:r>
              <a:rPr lang="en-US" dirty="0" smtClean="0"/>
              <a:t>Click to edit Master title style</a:t>
            </a:r>
            <a:endParaRPr lang="en-US" dirty="0"/>
          </a:p>
        </p:txBody>
      </p:sp>
      <p:sp>
        <p:nvSpPr>
          <p:cNvPr id="7" name="Content Placeholder 5"/>
          <p:cNvSpPr>
            <a:spLocks noGrp="1"/>
          </p:cNvSpPr>
          <p:nvPr>
            <p:ph sz="quarter" idx="4"/>
          </p:nvPr>
        </p:nvSpPr>
        <p:spPr>
          <a:xfrm>
            <a:off x="4572000" y="1352550"/>
            <a:ext cx="4267200" cy="28956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8" name="Picture 7" title="Virginia Department of Education logo"/>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Tree>
    <p:extLst>
      <p:ext uri="{BB962C8B-B14F-4D97-AF65-F5344CB8AC3E}">
        <p14:creationId xmlns:p14="http://schemas.microsoft.com/office/powerpoint/2010/main" val="2272941756"/>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pic>
        <p:nvPicPr>
          <p:cNvPr id="7" name="Picture 6" title="decorative"/>
          <p:cNvPicPr>
            <a:picLocks noChangeAspect="1"/>
          </p:cNvPicPr>
          <p:nvPr userDrawn="1"/>
        </p:nvPicPr>
        <p:blipFill rotWithShape="1">
          <a:blip r:embed="rId2" cstate="email">
            <a:extLst>
              <a:ext uri="{28A0092B-C50C-407E-A947-70E740481C1C}">
                <a14:useLocalDpi xmlns:a14="http://schemas.microsoft.com/office/drawing/2010/main" val="0"/>
              </a:ext>
            </a:extLst>
          </a:blip>
          <a:srcRect l="43350" t="7869"/>
          <a:stretch/>
        </p:blipFill>
        <p:spPr>
          <a:xfrm>
            <a:off x="4972650" y="350377"/>
            <a:ext cx="4171350" cy="4102213"/>
          </a:xfrm>
          <a:prstGeom prst="rect">
            <a:avLst/>
          </a:prstGeom>
        </p:spPr>
      </p:pic>
      <p:sp>
        <p:nvSpPr>
          <p:cNvPr id="2" name="Title 1"/>
          <p:cNvSpPr>
            <a:spLocks noGrp="1"/>
          </p:cNvSpPr>
          <p:nvPr>
            <p:ph type="title"/>
          </p:nvPr>
        </p:nvSpPr>
        <p:spPr>
          <a:xfrm>
            <a:off x="0" y="1121"/>
            <a:ext cx="9144000" cy="857250"/>
          </a:xfrm>
          <a:prstGeom prst="rect">
            <a:avLst/>
          </a:prstGeom>
          <a:solidFill>
            <a:schemeClr val="tx1"/>
          </a:solidFill>
        </p:spPr>
        <p:txBody>
          <a:bodyPr/>
          <a:lstStyle>
            <a:lvl1pPr>
              <a:defRPr>
                <a:solidFill>
                  <a:schemeClr val="bg1"/>
                </a:solidFill>
              </a:defRPr>
            </a:lvl1pPr>
          </a:lstStyle>
          <a:p>
            <a:r>
              <a:rPr lang="en-US" dirty="0" smtClean="0"/>
              <a:t>Click to edit Master title style</a:t>
            </a:r>
            <a:endParaRPr lang="en-US" dirty="0"/>
          </a:p>
        </p:txBody>
      </p:sp>
      <p:sp>
        <p:nvSpPr>
          <p:cNvPr id="5" name="Text Placeholder 4"/>
          <p:cNvSpPr>
            <a:spLocks noGrp="1"/>
          </p:cNvSpPr>
          <p:nvPr>
            <p:ph type="body" sz="quarter" idx="3"/>
          </p:nvPr>
        </p:nvSpPr>
        <p:spPr>
          <a:xfrm>
            <a:off x="381000" y="1101329"/>
            <a:ext cx="4343400" cy="42372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381000" y="1581150"/>
            <a:ext cx="4343400" cy="261699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8" name="Picture 7" title="Virginia Department of Education logo"/>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Tree>
    <p:extLst>
      <p:ext uri="{BB962C8B-B14F-4D97-AF65-F5344CB8AC3E}">
        <p14:creationId xmlns:p14="http://schemas.microsoft.com/office/powerpoint/2010/main" val="2707810344"/>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pic>
        <p:nvPicPr>
          <p:cNvPr id="8" name="Picture 7" title="decorative"/>
          <p:cNvPicPr>
            <a:picLocks noChangeAspect="1"/>
          </p:cNvPicPr>
          <p:nvPr userDrawn="1"/>
        </p:nvPicPr>
        <p:blipFill rotWithShape="1">
          <a:blip r:embed="rId2" cstate="email">
            <a:extLst>
              <a:ext uri="{28A0092B-C50C-407E-A947-70E740481C1C}">
                <a14:useLocalDpi xmlns:a14="http://schemas.microsoft.com/office/drawing/2010/main" val="0"/>
              </a:ext>
            </a:extLst>
          </a:blip>
          <a:srcRect l="22774" t="4479" r="8935"/>
          <a:stretch/>
        </p:blipFill>
        <p:spPr>
          <a:xfrm>
            <a:off x="4298535" y="0"/>
            <a:ext cx="4845465" cy="4454768"/>
          </a:xfrm>
          <a:prstGeom prst="rect">
            <a:avLst/>
          </a:prstGeom>
        </p:spPr>
      </p:pic>
      <p:sp>
        <p:nvSpPr>
          <p:cNvPr id="9" name="Title 1"/>
          <p:cNvSpPr>
            <a:spLocks noGrp="1"/>
          </p:cNvSpPr>
          <p:nvPr>
            <p:ph type="title"/>
          </p:nvPr>
        </p:nvSpPr>
        <p:spPr>
          <a:xfrm>
            <a:off x="381000" y="153521"/>
            <a:ext cx="3429000" cy="1275229"/>
          </a:xfrm>
          <a:prstGeom prst="rect">
            <a:avLst/>
          </a:prstGeom>
          <a:noFill/>
        </p:spPr>
        <p:txBody>
          <a:bodyPr>
            <a:noAutofit/>
          </a:bodyPr>
          <a:lstStyle>
            <a:lvl1pPr>
              <a:defRPr sz="3200" b="1">
                <a:solidFill>
                  <a:schemeClr val="tx1"/>
                </a:solidFill>
              </a:defRPr>
            </a:lvl1pPr>
          </a:lstStyle>
          <a:p>
            <a:r>
              <a:rPr lang="en-US" dirty="0" smtClean="0"/>
              <a:t>Click to edit Master title style</a:t>
            </a:r>
            <a:endParaRPr lang="en-US" dirty="0"/>
          </a:p>
        </p:txBody>
      </p:sp>
      <p:sp>
        <p:nvSpPr>
          <p:cNvPr id="6" name="Content Placeholder 5"/>
          <p:cNvSpPr>
            <a:spLocks noGrp="1"/>
          </p:cNvSpPr>
          <p:nvPr>
            <p:ph sz="quarter" idx="4"/>
          </p:nvPr>
        </p:nvSpPr>
        <p:spPr>
          <a:xfrm>
            <a:off x="381000" y="1581150"/>
            <a:ext cx="3429000" cy="261699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10" name="Picture 9" title="Virginia Department of Education logo"/>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Tree>
    <p:extLst>
      <p:ext uri="{BB962C8B-B14F-4D97-AF65-F5344CB8AC3E}">
        <p14:creationId xmlns:p14="http://schemas.microsoft.com/office/powerpoint/2010/main" val="4187828757"/>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pic>
        <p:nvPicPr>
          <p:cNvPr id="9" name="Picture 8" title="decorative"/>
          <p:cNvPicPr>
            <a:picLocks noChangeAspect="1"/>
          </p:cNvPicPr>
          <p:nvPr userDrawn="1"/>
        </p:nvPicPr>
        <p:blipFill rotWithShape="1">
          <a:blip r:embed="rId2" cstate="email">
            <a:extLst>
              <a:ext uri="{28A0092B-C50C-407E-A947-70E740481C1C}">
                <a14:useLocalDpi xmlns:a14="http://schemas.microsoft.com/office/drawing/2010/main" val="0"/>
              </a:ext>
            </a:extLst>
          </a:blip>
          <a:srcRect l="31165" t="8586" r="-21"/>
          <a:stretch/>
        </p:blipFill>
        <p:spPr>
          <a:xfrm>
            <a:off x="4213077" y="-1480"/>
            <a:ext cx="4930922" cy="4455698"/>
          </a:xfrm>
          <a:prstGeom prst="rect">
            <a:avLst/>
          </a:prstGeom>
        </p:spPr>
      </p:pic>
      <p:sp>
        <p:nvSpPr>
          <p:cNvPr id="11" name="Title 1"/>
          <p:cNvSpPr>
            <a:spLocks noGrp="1"/>
          </p:cNvSpPr>
          <p:nvPr>
            <p:ph type="title"/>
          </p:nvPr>
        </p:nvSpPr>
        <p:spPr>
          <a:xfrm>
            <a:off x="381000" y="153521"/>
            <a:ext cx="3429000" cy="1275229"/>
          </a:xfrm>
          <a:prstGeom prst="rect">
            <a:avLst/>
          </a:prstGeom>
          <a:noFill/>
        </p:spPr>
        <p:txBody>
          <a:bodyPr>
            <a:noAutofit/>
          </a:bodyPr>
          <a:lstStyle>
            <a:lvl1pPr>
              <a:defRPr sz="3200" b="1">
                <a:solidFill>
                  <a:schemeClr val="tx1"/>
                </a:solidFill>
              </a:defRPr>
            </a:lvl1pPr>
          </a:lstStyle>
          <a:p>
            <a:r>
              <a:rPr lang="en-US" dirty="0" smtClean="0"/>
              <a:t>Click to edit Master title style</a:t>
            </a:r>
            <a:endParaRPr lang="en-US" dirty="0"/>
          </a:p>
        </p:txBody>
      </p:sp>
      <p:sp>
        <p:nvSpPr>
          <p:cNvPr id="10" name="Content Placeholder 5"/>
          <p:cNvSpPr>
            <a:spLocks noGrp="1"/>
          </p:cNvSpPr>
          <p:nvPr>
            <p:ph sz="quarter" idx="4"/>
          </p:nvPr>
        </p:nvSpPr>
        <p:spPr>
          <a:xfrm>
            <a:off x="381000" y="1581150"/>
            <a:ext cx="3429000" cy="261699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12" name="Picture 11" title="Virginia Department of Education logo"/>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Tree>
    <p:extLst>
      <p:ext uri="{BB962C8B-B14F-4D97-AF65-F5344CB8AC3E}">
        <p14:creationId xmlns:p14="http://schemas.microsoft.com/office/powerpoint/2010/main" val="104848925"/>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5_Title and Content">
    <p:spTree>
      <p:nvGrpSpPr>
        <p:cNvPr id="1" name=""/>
        <p:cNvGrpSpPr/>
        <p:nvPr/>
      </p:nvGrpSpPr>
      <p:grpSpPr>
        <a:xfrm>
          <a:off x="0" y="0"/>
          <a:ext cx="0" cy="0"/>
          <a:chOff x="0" y="0"/>
          <a:chExt cx="0" cy="0"/>
        </a:xfrm>
      </p:grpSpPr>
      <p:pic>
        <p:nvPicPr>
          <p:cNvPr id="4" name="Picture 3" title="Virginia Department of Education logo"/>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
        <p:nvSpPr>
          <p:cNvPr id="5" name="Title 1"/>
          <p:cNvSpPr>
            <a:spLocks noGrp="1"/>
          </p:cNvSpPr>
          <p:nvPr>
            <p:ph type="title"/>
          </p:nvPr>
        </p:nvSpPr>
        <p:spPr>
          <a:xfrm>
            <a:off x="0" y="1121"/>
            <a:ext cx="9144000" cy="857250"/>
          </a:xfrm>
          <a:prstGeom prst="rect">
            <a:avLst/>
          </a:prstGeom>
          <a:solidFill>
            <a:schemeClr val="tx1"/>
          </a:solidFill>
        </p:spPr>
        <p:txBody>
          <a:bodyPr/>
          <a:lstStyle>
            <a:lvl1pPr>
              <a:defRPr>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1066800" y="1200151"/>
            <a:ext cx="7620000" cy="3124199"/>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6" name="Picture 5" title="decorative"/>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66692" y="1418317"/>
            <a:ext cx="1508698" cy="3175866"/>
          </a:xfrm>
          <a:prstGeom prst="rect">
            <a:avLst/>
          </a:prstGeom>
        </p:spPr>
      </p:pic>
    </p:spTree>
    <p:extLst>
      <p:ext uri="{BB962C8B-B14F-4D97-AF65-F5344CB8AC3E}">
        <p14:creationId xmlns:p14="http://schemas.microsoft.com/office/powerpoint/2010/main" val="58482388"/>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1121"/>
            <a:ext cx="9144000" cy="857250"/>
          </a:xfrm>
          <a:prstGeom prst="rect">
            <a:avLst/>
          </a:prstGeom>
          <a:solidFill>
            <a:schemeClr val="tx1"/>
          </a:solidFill>
        </p:spPr>
        <p:txBody>
          <a:bodyPr/>
          <a:lstStyle>
            <a:lvl1pPr>
              <a:defRPr>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7" name="Picture 6" title="Virginia Department of Education logo"/>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Tree>
    <p:extLst>
      <p:ext uri="{BB962C8B-B14F-4D97-AF65-F5344CB8AC3E}">
        <p14:creationId xmlns:p14="http://schemas.microsoft.com/office/powerpoint/2010/main" val="2244271536"/>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5_Title and Content">
    <p:spTree>
      <p:nvGrpSpPr>
        <p:cNvPr id="1" name=""/>
        <p:cNvGrpSpPr/>
        <p:nvPr/>
      </p:nvGrpSpPr>
      <p:grpSpPr>
        <a:xfrm>
          <a:off x="0" y="0"/>
          <a:ext cx="0" cy="0"/>
          <a:chOff x="0" y="0"/>
          <a:chExt cx="0" cy="0"/>
        </a:xfrm>
      </p:grpSpPr>
      <p:pic>
        <p:nvPicPr>
          <p:cNvPr id="4" name="Picture 3" title="decorative"/>
          <p:cNvPicPr>
            <a:picLocks noChangeAspect="1"/>
          </p:cNvPicPr>
          <p:nvPr userDrawn="1"/>
        </p:nvPicPr>
        <p:blipFill rotWithShape="1">
          <a:blip r:embed="rId2" cstate="email">
            <a:extLst>
              <a:ext uri="{28A0092B-C50C-407E-A947-70E740481C1C}">
                <a14:useLocalDpi xmlns:a14="http://schemas.microsoft.com/office/drawing/2010/main" val="0"/>
              </a:ext>
            </a:extLst>
          </a:blip>
          <a:srcRect l="2323" t="39515" r="16456" b="-1"/>
          <a:stretch/>
        </p:blipFill>
        <p:spPr>
          <a:xfrm>
            <a:off x="0" y="0"/>
            <a:ext cx="9144000" cy="4456060"/>
          </a:xfrm>
          <a:prstGeom prst="rect">
            <a:avLst/>
          </a:prstGeom>
        </p:spPr>
      </p:pic>
      <p:sp>
        <p:nvSpPr>
          <p:cNvPr id="5" name="Rectangle 4"/>
          <p:cNvSpPr/>
          <p:nvPr userDrawn="1"/>
        </p:nvSpPr>
        <p:spPr>
          <a:xfrm>
            <a:off x="0" y="2"/>
            <a:ext cx="9144001" cy="4458884"/>
          </a:xfrm>
          <a:prstGeom prst="rect">
            <a:avLst/>
          </a:prstGeom>
          <a:solidFill>
            <a:schemeClr val="bg1">
              <a:alpha val="77000"/>
            </a:schemeClr>
          </a:solidFill>
          <a:ln>
            <a:noFill/>
          </a:ln>
          <a:effectLst>
            <a:outerShdw blurRad="50800" dist="38100" dir="9000000" algn="tl" rotWithShape="0">
              <a:srgbClr val="000000">
                <a:alpha val="18000"/>
              </a:srgbClr>
            </a:outerShdw>
          </a:effectLst>
        </p:spPr>
        <p:style>
          <a:lnRef idx="1">
            <a:schemeClr val="accent1"/>
          </a:lnRef>
          <a:fillRef idx="3">
            <a:schemeClr val="accent1"/>
          </a:fillRef>
          <a:effectRef idx="2">
            <a:schemeClr val="accent1"/>
          </a:effectRef>
          <a:fontRef idx="minor">
            <a:schemeClr val="lt1"/>
          </a:fontRef>
        </p:style>
        <p:txBody>
          <a:bodyPr lIns="274320" tIns="91440" rIns="274320" rtlCol="0" anchor="t" anchorCtr="0"/>
          <a:lstStyle/>
          <a:p>
            <a:pPr algn="l"/>
            <a:r>
              <a:rPr lang="en-US" sz="1400" dirty="0" smtClean="0">
                <a:solidFill>
                  <a:schemeClr val="tx1"/>
                </a:solidFill>
              </a:rPr>
              <a:t/>
            </a:r>
            <a:br>
              <a:rPr lang="en-US" sz="1400" dirty="0" smtClean="0">
                <a:solidFill>
                  <a:schemeClr val="tx1"/>
                </a:solidFill>
              </a:rPr>
            </a:br>
            <a:endParaRPr lang="en-US" sz="1400" dirty="0">
              <a:solidFill>
                <a:schemeClr val="tx1"/>
              </a:solidFill>
            </a:endParaRPr>
          </a:p>
        </p:txBody>
      </p:sp>
      <p:sp>
        <p:nvSpPr>
          <p:cNvPr id="2" name="Title 1"/>
          <p:cNvSpPr>
            <a:spLocks noGrp="1"/>
          </p:cNvSpPr>
          <p:nvPr>
            <p:ph type="title"/>
          </p:nvPr>
        </p:nvSpPr>
        <p:spPr>
          <a:xfrm>
            <a:off x="0" y="1121"/>
            <a:ext cx="9144000" cy="857250"/>
          </a:xfrm>
          <a:prstGeom prst="rect">
            <a:avLst/>
          </a:prstGeom>
          <a:solidFill>
            <a:schemeClr val="tx1"/>
          </a:solidFill>
        </p:spPr>
        <p:txBody>
          <a:bodyPr/>
          <a:lstStyle>
            <a:lvl1pPr>
              <a:defRPr>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pic>
        <p:nvPicPr>
          <p:cNvPr id="6" name="Picture 5" title="Virginia Department of Education logo"/>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Tree>
    <p:extLst>
      <p:ext uri="{BB962C8B-B14F-4D97-AF65-F5344CB8AC3E}">
        <p14:creationId xmlns:p14="http://schemas.microsoft.com/office/powerpoint/2010/main" val="4108950150"/>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13_Title and Content">
    <p:spTree>
      <p:nvGrpSpPr>
        <p:cNvPr id="1" name=""/>
        <p:cNvGrpSpPr/>
        <p:nvPr/>
      </p:nvGrpSpPr>
      <p:grpSpPr>
        <a:xfrm>
          <a:off x="0" y="0"/>
          <a:ext cx="0" cy="0"/>
          <a:chOff x="0" y="0"/>
          <a:chExt cx="0" cy="0"/>
        </a:xfrm>
      </p:grpSpPr>
      <p:pic>
        <p:nvPicPr>
          <p:cNvPr id="4" name="Picture 3" title="decorative"/>
          <p:cNvPicPr>
            <a:picLocks noChangeAspect="1"/>
          </p:cNvPicPr>
          <p:nvPr userDrawn="1"/>
        </p:nvPicPr>
        <p:blipFill rotWithShape="1">
          <a:blip r:embed="rId2" cstate="email">
            <a:extLst>
              <a:ext uri="{28A0092B-C50C-407E-A947-70E740481C1C}">
                <a14:useLocalDpi xmlns:a14="http://schemas.microsoft.com/office/drawing/2010/main" val="0"/>
              </a:ext>
            </a:extLst>
          </a:blip>
          <a:srcRect l="1489"/>
          <a:stretch/>
        </p:blipFill>
        <p:spPr>
          <a:xfrm>
            <a:off x="-1" y="-115455"/>
            <a:ext cx="9167091" cy="4572000"/>
          </a:xfrm>
          <a:prstGeom prst="rect">
            <a:avLst/>
          </a:prstGeom>
        </p:spPr>
      </p:pic>
      <p:sp>
        <p:nvSpPr>
          <p:cNvPr id="2" name="Title 1"/>
          <p:cNvSpPr>
            <a:spLocks noGrp="1"/>
          </p:cNvSpPr>
          <p:nvPr>
            <p:ph type="title"/>
          </p:nvPr>
        </p:nvSpPr>
        <p:spPr>
          <a:xfrm>
            <a:off x="0" y="1121"/>
            <a:ext cx="9144000" cy="857250"/>
          </a:xfrm>
          <a:prstGeom prst="rect">
            <a:avLst/>
          </a:prstGeom>
          <a:noFill/>
        </p:spPr>
        <p:txBody>
          <a:bodyPr/>
          <a:lstStyle>
            <a:lvl1pPr>
              <a:defRPr>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6" name="Picture 5" title="Virginia Department of Education logo"/>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Tree>
    <p:extLst>
      <p:ext uri="{BB962C8B-B14F-4D97-AF65-F5344CB8AC3E}">
        <p14:creationId xmlns:p14="http://schemas.microsoft.com/office/powerpoint/2010/main" val="378993727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2571750"/>
            <a:ext cx="6400800" cy="1314450"/>
          </a:xfrm>
        </p:spPr>
        <p:txBody>
          <a:bodyPr/>
          <a:lstStyle>
            <a:lvl1pPr marL="0" indent="0" algn="ctr">
              <a:buNone/>
              <a:defRPr i="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10" name="Title 1"/>
          <p:cNvSpPr>
            <a:spLocks noGrp="1"/>
          </p:cNvSpPr>
          <p:nvPr>
            <p:ph type="title"/>
          </p:nvPr>
        </p:nvSpPr>
        <p:spPr>
          <a:xfrm>
            <a:off x="0" y="971550"/>
            <a:ext cx="9144000" cy="1371599"/>
          </a:xfrm>
          <a:prstGeom prst="rect">
            <a:avLst/>
          </a:prstGeom>
          <a:noFill/>
        </p:spPr>
        <p:txBody>
          <a:bodyPr anchor="b"/>
          <a:lstStyle>
            <a:lvl1pPr>
              <a:defRPr>
                <a:solidFill>
                  <a:schemeClr val="tx1"/>
                </a:solidFill>
              </a:defRPr>
            </a:lvl1pPr>
          </a:lstStyle>
          <a:p>
            <a:r>
              <a:rPr lang="en-US" dirty="0" smtClean="0"/>
              <a:t>Click to edit Master title style</a:t>
            </a:r>
            <a:endParaRPr lang="en-US" dirty="0"/>
          </a:p>
        </p:txBody>
      </p:sp>
      <p:pic>
        <p:nvPicPr>
          <p:cNvPr id="9" name="Picture 8" title="Virginia Department of Education logo"/>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Tree>
    <p:extLst>
      <p:ext uri="{BB962C8B-B14F-4D97-AF65-F5344CB8AC3E}">
        <p14:creationId xmlns:p14="http://schemas.microsoft.com/office/powerpoint/2010/main" val="3298534443"/>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10_Title and Content">
    <p:spTree>
      <p:nvGrpSpPr>
        <p:cNvPr id="1" name=""/>
        <p:cNvGrpSpPr/>
        <p:nvPr/>
      </p:nvGrpSpPr>
      <p:grpSpPr>
        <a:xfrm>
          <a:off x="0" y="0"/>
          <a:ext cx="0" cy="0"/>
          <a:chOff x="0" y="0"/>
          <a:chExt cx="0" cy="0"/>
        </a:xfrm>
      </p:grpSpPr>
      <p:pic>
        <p:nvPicPr>
          <p:cNvPr id="4" name="Picture 3" title="decorative"/>
          <p:cNvPicPr>
            <a:picLocks noChangeAspect="1"/>
          </p:cNvPicPr>
          <p:nvPr userDrawn="1"/>
        </p:nvPicPr>
        <p:blipFill rotWithShape="1">
          <a:blip r:embed="rId2" cstate="email">
            <a:extLst>
              <a:ext uri="{28A0092B-C50C-407E-A947-70E740481C1C}">
                <a14:useLocalDpi xmlns:a14="http://schemas.microsoft.com/office/drawing/2010/main" val="0"/>
              </a:ext>
            </a:extLst>
          </a:blip>
          <a:srcRect l="1489"/>
          <a:stretch/>
        </p:blipFill>
        <p:spPr>
          <a:xfrm>
            <a:off x="-1" y="-115455"/>
            <a:ext cx="9167091" cy="4572000"/>
          </a:xfrm>
          <a:prstGeom prst="rect">
            <a:avLst/>
          </a:prstGeom>
        </p:spPr>
      </p:pic>
      <p:sp>
        <p:nvSpPr>
          <p:cNvPr id="2" name="Title 1"/>
          <p:cNvSpPr>
            <a:spLocks noGrp="1"/>
          </p:cNvSpPr>
          <p:nvPr>
            <p:ph type="title"/>
          </p:nvPr>
        </p:nvSpPr>
        <p:spPr>
          <a:xfrm>
            <a:off x="0" y="1121"/>
            <a:ext cx="9144000" cy="857250"/>
          </a:xfrm>
          <a:prstGeom prst="rect">
            <a:avLst/>
          </a:prstGeom>
          <a:noFill/>
        </p:spPr>
        <p:txBody>
          <a:bodyPr/>
          <a:lstStyle>
            <a:lvl1pPr>
              <a:defRPr>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5" name="Picture 4" title="decorative"/>
          <p:cNvPicPr>
            <a:picLocks noChangeAspect="1"/>
          </p:cNvPicPr>
          <p:nvPr userDrawn="1"/>
        </p:nvPicPr>
        <p:blipFill rotWithShape="1">
          <a:blip r:embed="rId3" cstate="email">
            <a:extLst>
              <a:ext uri="{28A0092B-C50C-407E-A947-70E740481C1C}">
                <a14:useLocalDpi xmlns:a14="http://schemas.microsoft.com/office/drawing/2010/main" val="0"/>
              </a:ext>
            </a:extLst>
          </a:blip>
          <a:srcRect l="41357" r="17287"/>
          <a:stretch/>
        </p:blipFill>
        <p:spPr>
          <a:xfrm>
            <a:off x="7467600" y="1980164"/>
            <a:ext cx="1699490" cy="2496039"/>
          </a:xfrm>
          <a:prstGeom prst="rect">
            <a:avLst/>
          </a:prstGeom>
        </p:spPr>
      </p:pic>
      <p:pic>
        <p:nvPicPr>
          <p:cNvPr id="6" name="Picture 5" title="Virginia Department of Education logo"/>
          <p:cNvPicPr>
            <a:picLocks noChangeAspect="1"/>
          </p:cNvPicPr>
          <p:nvPr userDrawn="1"/>
        </p:nvPicPr>
        <p:blipFill>
          <a:blip r:embed="rId4"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Tree>
    <p:extLst>
      <p:ext uri="{BB962C8B-B14F-4D97-AF65-F5344CB8AC3E}">
        <p14:creationId xmlns:p14="http://schemas.microsoft.com/office/powerpoint/2010/main" val="1578434676"/>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11_Title and Content">
    <p:spTree>
      <p:nvGrpSpPr>
        <p:cNvPr id="1" name=""/>
        <p:cNvGrpSpPr/>
        <p:nvPr/>
      </p:nvGrpSpPr>
      <p:grpSpPr>
        <a:xfrm>
          <a:off x="0" y="0"/>
          <a:ext cx="0" cy="0"/>
          <a:chOff x="0" y="0"/>
          <a:chExt cx="0" cy="0"/>
        </a:xfrm>
      </p:grpSpPr>
      <p:pic>
        <p:nvPicPr>
          <p:cNvPr id="4" name="Picture 3" title="decorative"/>
          <p:cNvPicPr>
            <a:picLocks noChangeAspect="1"/>
          </p:cNvPicPr>
          <p:nvPr userDrawn="1"/>
        </p:nvPicPr>
        <p:blipFill rotWithShape="1">
          <a:blip r:embed="rId2" cstate="email">
            <a:extLst>
              <a:ext uri="{28A0092B-C50C-407E-A947-70E740481C1C}">
                <a14:useLocalDpi xmlns:a14="http://schemas.microsoft.com/office/drawing/2010/main" val="0"/>
              </a:ext>
            </a:extLst>
          </a:blip>
          <a:srcRect l="1489"/>
          <a:stretch/>
        </p:blipFill>
        <p:spPr>
          <a:xfrm>
            <a:off x="-1" y="-115455"/>
            <a:ext cx="9167091" cy="4572000"/>
          </a:xfrm>
          <a:prstGeom prst="rect">
            <a:avLst/>
          </a:prstGeom>
        </p:spPr>
      </p:pic>
      <p:sp>
        <p:nvSpPr>
          <p:cNvPr id="2" name="Title 1"/>
          <p:cNvSpPr>
            <a:spLocks noGrp="1"/>
          </p:cNvSpPr>
          <p:nvPr>
            <p:ph type="title"/>
          </p:nvPr>
        </p:nvSpPr>
        <p:spPr>
          <a:xfrm>
            <a:off x="0" y="1121"/>
            <a:ext cx="9144000" cy="857250"/>
          </a:xfrm>
          <a:prstGeom prst="rect">
            <a:avLst/>
          </a:prstGeom>
          <a:noFill/>
        </p:spPr>
        <p:txBody>
          <a:bodyPr/>
          <a:lstStyle>
            <a:lvl1pPr>
              <a:defRPr>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6" name="Picture 5" title="decorative"/>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7162800" y="1979713"/>
            <a:ext cx="2004295" cy="2476834"/>
          </a:xfrm>
          <a:prstGeom prst="rect">
            <a:avLst/>
          </a:prstGeom>
        </p:spPr>
      </p:pic>
      <p:pic>
        <p:nvPicPr>
          <p:cNvPr id="7" name="Picture 6" title="Virginia Department of Education logo"/>
          <p:cNvPicPr>
            <a:picLocks noChangeAspect="1"/>
          </p:cNvPicPr>
          <p:nvPr userDrawn="1"/>
        </p:nvPicPr>
        <p:blipFill>
          <a:blip r:embed="rId4"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Tree>
    <p:extLst>
      <p:ext uri="{BB962C8B-B14F-4D97-AF65-F5344CB8AC3E}">
        <p14:creationId xmlns:p14="http://schemas.microsoft.com/office/powerpoint/2010/main" val="674125148"/>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12_Title and Content">
    <p:spTree>
      <p:nvGrpSpPr>
        <p:cNvPr id="1" name=""/>
        <p:cNvGrpSpPr/>
        <p:nvPr/>
      </p:nvGrpSpPr>
      <p:grpSpPr>
        <a:xfrm>
          <a:off x="0" y="0"/>
          <a:ext cx="0" cy="0"/>
          <a:chOff x="0" y="0"/>
          <a:chExt cx="0" cy="0"/>
        </a:xfrm>
      </p:grpSpPr>
      <p:pic>
        <p:nvPicPr>
          <p:cNvPr id="4" name="Picture 3" title="decorative"/>
          <p:cNvPicPr>
            <a:picLocks noChangeAspect="1"/>
          </p:cNvPicPr>
          <p:nvPr userDrawn="1"/>
        </p:nvPicPr>
        <p:blipFill rotWithShape="1">
          <a:blip r:embed="rId2" cstate="email">
            <a:extLst>
              <a:ext uri="{28A0092B-C50C-407E-A947-70E740481C1C}">
                <a14:useLocalDpi xmlns:a14="http://schemas.microsoft.com/office/drawing/2010/main" val="0"/>
              </a:ext>
            </a:extLst>
          </a:blip>
          <a:srcRect l="1489"/>
          <a:stretch/>
        </p:blipFill>
        <p:spPr>
          <a:xfrm>
            <a:off x="-1" y="-115455"/>
            <a:ext cx="9167091" cy="4572000"/>
          </a:xfrm>
          <a:prstGeom prst="rect">
            <a:avLst/>
          </a:prstGeom>
        </p:spPr>
      </p:pic>
      <p:sp>
        <p:nvSpPr>
          <p:cNvPr id="2" name="Title 1"/>
          <p:cNvSpPr>
            <a:spLocks noGrp="1"/>
          </p:cNvSpPr>
          <p:nvPr>
            <p:ph type="title"/>
          </p:nvPr>
        </p:nvSpPr>
        <p:spPr>
          <a:xfrm>
            <a:off x="0" y="1121"/>
            <a:ext cx="9144000" cy="857250"/>
          </a:xfrm>
          <a:prstGeom prst="rect">
            <a:avLst/>
          </a:prstGeom>
          <a:noFill/>
        </p:spPr>
        <p:txBody>
          <a:bodyPr/>
          <a:lstStyle>
            <a:lvl1pPr>
              <a:defRPr>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7" name="Picture 6" title="decorative"/>
          <p:cNvPicPr>
            <a:picLocks noChangeAspect="1"/>
          </p:cNvPicPr>
          <p:nvPr userDrawn="1"/>
        </p:nvPicPr>
        <p:blipFill rotWithShape="1">
          <a:blip r:embed="rId3" cstate="email">
            <a:extLst>
              <a:ext uri="{28A0092B-C50C-407E-A947-70E740481C1C}">
                <a14:useLocalDpi xmlns:a14="http://schemas.microsoft.com/office/drawing/2010/main" val="0"/>
              </a:ext>
            </a:extLst>
          </a:blip>
          <a:srcRect r="8776"/>
          <a:stretch/>
        </p:blipFill>
        <p:spPr>
          <a:xfrm>
            <a:off x="6798171" y="2038349"/>
            <a:ext cx="2345829" cy="2418197"/>
          </a:xfrm>
          <a:prstGeom prst="rect">
            <a:avLst/>
          </a:prstGeom>
        </p:spPr>
      </p:pic>
      <p:pic>
        <p:nvPicPr>
          <p:cNvPr id="9" name="Picture 8" title="Virginia Department of Education logo"/>
          <p:cNvPicPr>
            <a:picLocks noChangeAspect="1"/>
          </p:cNvPicPr>
          <p:nvPr userDrawn="1"/>
        </p:nvPicPr>
        <p:blipFill>
          <a:blip r:embed="rId4"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Tree>
    <p:extLst>
      <p:ext uri="{BB962C8B-B14F-4D97-AF65-F5344CB8AC3E}">
        <p14:creationId xmlns:p14="http://schemas.microsoft.com/office/powerpoint/2010/main" val="112824929"/>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0_Title and Content">
    <p:spTree>
      <p:nvGrpSpPr>
        <p:cNvPr id="1" name=""/>
        <p:cNvGrpSpPr/>
        <p:nvPr/>
      </p:nvGrpSpPr>
      <p:grpSpPr>
        <a:xfrm>
          <a:off x="0" y="0"/>
          <a:ext cx="0" cy="0"/>
          <a:chOff x="0" y="0"/>
          <a:chExt cx="0" cy="0"/>
        </a:xfrm>
      </p:grpSpPr>
      <p:pic>
        <p:nvPicPr>
          <p:cNvPr id="4" name="Picture 3" title="decorative"/>
          <p:cNvPicPr>
            <a:picLocks noChangeAspect="1"/>
          </p:cNvPicPr>
          <p:nvPr userDrawn="1"/>
        </p:nvPicPr>
        <p:blipFill rotWithShape="1">
          <a:blip r:embed="rId2" cstate="email">
            <a:extLst>
              <a:ext uri="{28A0092B-C50C-407E-A947-70E740481C1C}">
                <a14:useLocalDpi xmlns:a14="http://schemas.microsoft.com/office/drawing/2010/main" val="0"/>
              </a:ext>
            </a:extLst>
          </a:blip>
          <a:srcRect l="1489"/>
          <a:stretch/>
        </p:blipFill>
        <p:spPr>
          <a:xfrm>
            <a:off x="-1" y="-115455"/>
            <a:ext cx="9167091" cy="4572000"/>
          </a:xfrm>
          <a:prstGeom prst="rect">
            <a:avLst/>
          </a:prstGeom>
        </p:spPr>
      </p:pic>
      <p:sp>
        <p:nvSpPr>
          <p:cNvPr id="9" name="Rectangle 8"/>
          <p:cNvSpPr/>
          <p:nvPr userDrawn="1"/>
        </p:nvSpPr>
        <p:spPr>
          <a:xfrm>
            <a:off x="384849" y="1047750"/>
            <a:ext cx="4033212" cy="3330863"/>
          </a:xfrm>
          <a:prstGeom prst="rect">
            <a:avLst/>
          </a:prstGeom>
          <a:solidFill>
            <a:schemeClr val="bg1"/>
          </a:solidFill>
          <a:ln>
            <a:noFill/>
          </a:ln>
          <a:effectLst>
            <a:outerShdw blurRad="50800" dist="38100" dir="9000000" algn="tl" rotWithShape="0">
              <a:srgbClr val="000000">
                <a:alpha val="18000"/>
              </a:srgbClr>
            </a:outerShdw>
          </a:effectLst>
        </p:spPr>
        <p:style>
          <a:lnRef idx="1">
            <a:schemeClr val="accent1"/>
          </a:lnRef>
          <a:fillRef idx="3">
            <a:schemeClr val="accent1"/>
          </a:fillRef>
          <a:effectRef idx="2">
            <a:schemeClr val="accent1"/>
          </a:effectRef>
          <a:fontRef idx="minor">
            <a:schemeClr val="lt1"/>
          </a:fontRef>
        </p:style>
        <p:txBody>
          <a:bodyPr lIns="274320" tIns="91440" rIns="274320" rtlCol="0" anchor="t" anchorCtr="0"/>
          <a:lstStyle/>
          <a:p>
            <a:pPr algn="l"/>
            <a:r>
              <a:rPr lang="en-US" sz="1400" dirty="0" smtClean="0">
                <a:solidFill>
                  <a:schemeClr val="tx1"/>
                </a:solidFill>
              </a:rPr>
              <a:t/>
            </a:r>
            <a:br>
              <a:rPr lang="en-US" sz="1400" dirty="0" smtClean="0">
                <a:solidFill>
                  <a:schemeClr val="tx1"/>
                </a:solidFill>
              </a:rPr>
            </a:br>
            <a:endParaRPr lang="en-US" sz="1400" dirty="0">
              <a:solidFill>
                <a:schemeClr val="tx1"/>
              </a:solidFill>
            </a:endParaRPr>
          </a:p>
        </p:txBody>
      </p:sp>
      <p:sp>
        <p:nvSpPr>
          <p:cNvPr id="10" name="Rectangle 9"/>
          <p:cNvSpPr/>
          <p:nvPr userDrawn="1"/>
        </p:nvSpPr>
        <p:spPr>
          <a:xfrm>
            <a:off x="4693614" y="1047750"/>
            <a:ext cx="4033212" cy="3330863"/>
          </a:xfrm>
          <a:prstGeom prst="rect">
            <a:avLst/>
          </a:prstGeom>
          <a:solidFill>
            <a:schemeClr val="bg1"/>
          </a:solidFill>
          <a:ln>
            <a:noFill/>
          </a:ln>
          <a:effectLst>
            <a:outerShdw blurRad="50800" dist="38100" dir="9000000" algn="tl" rotWithShape="0">
              <a:srgbClr val="000000">
                <a:alpha val="18000"/>
              </a:srgbClr>
            </a:outerShdw>
          </a:effectLst>
        </p:spPr>
        <p:style>
          <a:lnRef idx="1">
            <a:schemeClr val="accent1"/>
          </a:lnRef>
          <a:fillRef idx="3">
            <a:schemeClr val="accent1"/>
          </a:fillRef>
          <a:effectRef idx="2">
            <a:schemeClr val="accent1"/>
          </a:effectRef>
          <a:fontRef idx="minor">
            <a:schemeClr val="lt1"/>
          </a:fontRef>
        </p:style>
        <p:txBody>
          <a:bodyPr lIns="274320" tIns="91440" rIns="274320" rtlCol="0" anchor="t" anchorCtr="0"/>
          <a:lstStyle/>
          <a:p>
            <a:pPr algn="l"/>
            <a:r>
              <a:rPr lang="en-US" sz="1400" dirty="0" smtClean="0">
                <a:solidFill>
                  <a:schemeClr val="tx1"/>
                </a:solidFill>
              </a:rPr>
              <a:t/>
            </a:r>
            <a:br>
              <a:rPr lang="en-US" sz="1400" dirty="0" smtClean="0">
                <a:solidFill>
                  <a:schemeClr val="tx1"/>
                </a:solidFill>
              </a:rPr>
            </a:br>
            <a:endParaRPr lang="en-US" sz="1400" dirty="0">
              <a:solidFill>
                <a:schemeClr val="tx1"/>
              </a:solidFill>
            </a:endParaRPr>
          </a:p>
        </p:txBody>
      </p:sp>
      <p:sp>
        <p:nvSpPr>
          <p:cNvPr id="2" name="Title 1"/>
          <p:cNvSpPr>
            <a:spLocks noGrp="1"/>
          </p:cNvSpPr>
          <p:nvPr>
            <p:ph type="title"/>
          </p:nvPr>
        </p:nvSpPr>
        <p:spPr>
          <a:xfrm>
            <a:off x="0" y="1121"/>
            <a:ext cx="9144000" cy="857250"/>
          </a:xfrm>
          <a:prstGeom prst="rect">
            <a:avLst/>
          </a:prstGeom>
          <a:noFill/>
        </p:spPr>
        <p:txBody>
          <a:bodyPr/>
          <a:lstStyle>
            <a:lvl1pPr>
              <a:defRPr>
                <a:solidFill>
                  <a:schemeClr val="bg1"/>
                </a:solidFill>
              </a:defRPr>
            </a:lvl1pPr>
          </a:lstStyle>
          <a:p>
            <a:r>
              <a:rPr lang="en-US" dirty="0" smtClean="0"/>
              <a:t>Click to edit Master title style</a:t>
            </a:r>
            <a:endParaRPr lang="en-US" dirty="0"/>
          </a:p>
        </p:txBody>
      </p:sp>
      <p:sp>
        <p:nvSpPr>
          <p:cNvPr id="6" name="Content Placeholder 2"/>
          <p:cNvSpPr>
            <a:spLocks noGrp="1"/>
          </p:cNvSpPr>
          <p:nvPr>
            <p:ph sz="half" idx="1"/>
          </p:nvPr>
        </p:nvSpPr>
        <p:spPr>
          <a:xfrm>
            <a:off x="457200" y="1200151"/>
            <a:ext cx="3886200" cy="3047999"/>
          </a:xfrm>
        </p:spPr>
        <p:txBody>
          <a:bodyPr/>
          <a:lstStyle>
            <a:lvl1pPr>
              <a:defRPr sz="2800">
                <a:solidFill>
                  <a:schemeClr val="tx1"/>
                </a:solidFill>
              </a:defRPr>
            </a:lvl1pPr>
            <a:lvl2pPr>
              <a:defRPr sz="2400">
                <a:solidFill>
                  <a:schemeClr val="tx1"/>
                </a:solidFill>
              </a:defRPr>
            </a:lvl2pPr>
            <a:lvl3pPr>
              <a:defRPr sz="2000">
                <a:solidFill>
                  <a:schemeClr val="tx1"/>
                </a:solidFill>
              </a:defRPr>
            </a:lvl3pPr>
            <a:lvl4pPr>
              <a:defRPr sz="1800">
                <a:solidFill>
                  <a:schemeClr val="tx1"/>
                </a:solidFill>
              </a:defRPr>
            </a:lvl4pPr>
            <a:lvl5pPr>
              <a:defRPr sz="1800">
                <a:solidFill>
                  <a:schemeClr val="tx1"/>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Content Placeholder 3"/>
          <p:cNvSpPr>
            <a:spLocks noGrp="1"/>
          </p:cNvSpPr>
          <p:nvPr>
            <p:ph sz="half" idx="2"/>
          </p:nvPr>
        </p:nvSpPr>
        <p:spPr>
          <a:xfrm>
            <a:off x="4800600" y="1200151"/>
            <a:ext cx="3810000" cy="3047999"/>
          </a:xfrm>
        </p:spPr>
        <p:txBody>
          <a:bodyPr/>
          <a:lstStyle>
            <a:lvl1pPr>
              <a:defRPr sz="2800">
                <a:solidFill>
                  <a:schemeClr val="tx1"/>
                </a:solidFill>
              </a:defRPr>
            </a:lvl1pPr>
            <a:lvl2pPr>
              <a:defRPr sz="2400">
                <a:solidFill>
                  <a:schemeClr val="tx1"/>
                </a:solidFill>
              </a:defRPr>
            </a:lvl2pPr>
            <a:lvl3pPr>
              <a:defRPr sz="2000">
                <a:solidFill>
                  <a:schemeClr val="tx1"/>
                </a:solidFill>
              </a:defRPr>
            </a:lvl3pPr>
            <a:lvl4pPr>
              <a:defRPr sz="1800">
                <a:solidFill>
                  <a:schemeClr val="tx1"/>
                </a:solidFill>
              </a:defRPr>
            </a:lvl4pPr>
            <a:lvl5pPr>
              <a:defRPr sz="1800">
                <a:solidFill>
                  <a:schemeClr val="tx1"/>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11" name="Picture 10" title="decorative"/>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4067497" y="1418317"/>
            <a:ext cx="1508698" cy="3175866"/>
          </a:xfrm>
          <a:prstGeom prst="rect">
            <a:avLst/>
          </a:prstGeom>
        </p:spPr>
      </p:pic>
      <p:pic>
        <p:nvPicPr>
          <p:cNvPr id="12" name="Picture 11" title="Virginia Department of Education logo"/>
          <p:cNvPicPr>
            <a:picLocks noChangeAspect="1"/>
          </p:cNvPicPr>
          <p:nvPr userDrawn="1"/>
        </p:nvPicPr>
        <p:blipFill>
          <a:blip r:embed="rId4"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Tree>
    <p:extLst>
      <p:ext uri="{BB962C8B-B14F-4D97-AF65-F5344CB8AC3E}">
        <p14:creationId xmlns:p14="http://schemas.microsoft.com/office/powerpoint/2010/main" val="3265608064"/>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1_Title and Content">
    <p:spTree>
      <p:nvGrpSpPr>
        <p:cNvPr id="1" name=""/>
        <p:cNvGrpSpPr/>
        <p:nvPr/>
      </p:nvGrpSpPr>
      <p:grpSpPr>
        <a:xfrm>
          <a:off x="0" y="0"/>
          <a:ext cx="0" cy="0"/>
          <a:chOff x="0" y="0"/>
          <a:chExt cx="0" cy="0"/>
        </a:xfrm>
      </p:grpSpPr>
      <p:pic>
        <p:nvPicPr>
          <p:cNvPr id="4" name="Picture 3" title="decorative"/>
          <p:cNvPicPr>
            <a:picLocks noChangeAspect="1"/>
          </p:cNvPicPr>
          <p:nvPr userDrawn="1"/>
        </p:nvPicPr>
        <p:blipFill rotWithShape="1">
          <a:blip r:embed="rId2" cstate="email">
            <a:extLst>
              <a:ext uri="{28A0092B-C50C-407E-A947-70E740481C1C}">
                <a14:useLocalDpi xmlns:a14="http://schemas.microsoft.com/office/drawing/2010/main" val="0"/>
              </a:ext>
            </a:extLst>
          </a:blip>
          <a:srcRect l="1489"/>
          <a:stretch/>
        </p:blipFill>
        <p:spPr>
          <a:xfrm>
            <a:off x="-1" y="-115455"/>
            <a:ext cx="9167091" cy="4572000"/>
          </a:xfrm>
          <a:prstGeom prst="rect">
            <a:avLst/>
          </a:prstGeom>
        </p:spPr>
      </p:pic>
      <p:sp>
        <p:nvSpPr>
          <p:cNvPr id="9" name="Rectangle 8"/>
          <p:cNvSpPr/>
          <p:nvPr userDrawn="1"/>
        </p:nvSpPr>
        <p:spPr>
          <a:xfrm>
            <a:off x="384849" y="1047750"/>
            <a:ext cx="4033212" cy="3330863"/>
          </a:xfrm>
          <a:prstGeom prst="rect">
            <a:avLst/>
          </a:prstGeom>
          <a:solidFill>
            <a:schemeClr val="bg1"/>
          </a:solidFill>
          <a:ln>
            <a:noFill/>
          </a:ln>
          <a:effectLst>
            <a:outerShdw blurRad="50800" dist="38100" dir="9000000" algn="tl" rotWithShape="0">
              <a:srgbClr val="000000">
                <a:alpha val="18000"/>
              </a:srgbClr>
            </a:outerShdw>
          </a:effectLst>
        </p:spPr>
        <p:style>
          <a:lnRef idx="1">
            <a:schemeClr val="accent1"/>
          </a:lnRef>
          <a:fillRef idx="3">
            <a:schemeClr val="accent1"/>
          </a:fillRef>
          <a:effectRef idx="2">
            <a:schemeClr val="accent1"/>
          </a:effectRef>
          <a:fontRef idx="minor">
            <a:schemeClr val="lt1"/>
          </a:fontRef>
        </p:style>
        <p:txBody>
          <a:bodyPr lIns="274320" tIns="91440" rIns="274320" rtlCol="0" anchor="t" anchorCtr="0"/>
          <a:lstStyle/>
          <a:p>
            <a:pPr algn="l"/>
            <a:r>
              <a:rPr lang="en-US" sz="1400" dirty="0" smtClean="0">
                <a:solidFill>
                  <a:schemeClr val="tx1"/>
                </a:solidFill>
              </a:rPr>
              <a:t/>
            </a:r>
            <a:br>
              <a:rPr lang="en-US" sz="1400" dirty="0" smtClean="0">
                <a:solidFill>
                  <a:schemeClr val="tx1"/>
                </a:solidFill>
              </a:rPr>
            </a:br>
            <a:endParaRPr lang="en-US" sz="1400" dirty="0">
              <a:solidFill>
                <a:schemeClr val="tx1"/>
              </a:solidFill>
            </a:endParaRPr>
          </a:p>
        </p:txBody>
      </p:sp>
      <p:sp>
        <p:nvSpPr>
          <p:cNvPr id="10" name="Rectangle 9"/>
          <p:cNvSpPr/>
          <p:nvPr userDrawn="1"/>
        </p:nvSpPr>
        <p:spPr>
          <a:xfrm>
            <a:off x="4693614" y="1047750"/>
            <a:ext cx="4033212" cy="3330863"/>
          </a:xfrm>
          <a:prstGeom prst="rect">
            <a:avLst/>
          </a:prstGeom>
          <a:solidFill>
            <a:schemeClr val="bg1"/>
          </a:solidFill>
          <a:ln>
            <a:noFill/>
          </a:ln>
          <a:effectLst>
            <a:outerShdw blurRad="50800" dist="38100" dir="9000000" algn="tl" rotWithShape="0">
              <a:srgbClr val="000000">
                <a:alpha val="18000"/>
              </a:srgbClr>
            </a:outerShdw>
          </a:effectLst>
        </p:spPr>
        <p:style>
          <a:lnRef idx="1">
            <a:schemeClr val="accent1"/>
          </a:lnRef>
          <a:fillRef idx="3">
            <a:schemeClr val="accent1"/>
          </a:fillRef>
          <a:effectRef idx="2">
            <a:schemeClr val="accent1"/>
          </a:effectRef>
          <a:fontRef idx="minor">
            <a:schemeClr val="lt1"/>
          </a:fontRef>
        </p:style>
        <p:txBody>
          <a:bodyPr lIns="274320" tIns="91440" rIns="274320" rtlCol="0" anchor="t" anchorCtr="0"/>
          <a:lstStyle/>
          <a:p>
            <a:pPr algn="l"/>
            <a:r>
              <a:rPr lang="en-US" sz="1400" dirty="0" smtClean="0">
                <a:solidFill>
                  <a:schemeClr val="tx1"/>
                </a:solidFill>
              </a:rPr>
              <a:t/>
            </a:r>
            <a:br>
              <a:rPr lang="en-US" sz="1400" dirty="0" smtClean="0">
                <a:solidFill>
                  <a:schemeClr val="tx1"/>
                </a:solidFill>
              </a:rPr>
            </a:br>
            <a:endParaRPr lang="en-US" sz="1400" dirty="0">
              <a:solidFill>
                <a:schemeClr val="tx1"/>
              </a:solidFill>
            </a:endParaRPr>
          </a:p>
        </p:txBody>
      </p:sp>
      <p:sp>
        <p:nvSpPr>
          <p:cNvPr id="2" name="Title 1"/>
          <p:cNvSpPr>
            <a:spLocks noGrp="1"/>
          </p:cNvSpPr>
          <p:nvPr>
            <p:ph type="title"/>
          </p:nvPr>
        </p:nvSpPr>
        <p:spPr>
          <a:xfrm>
            <a:off x="0" y="1121"/>
            <a:ext cx="9144000" cy="857250"/>
          </a:xfrm>
          <a:prstGeom prst="rect">
            <a:avLst/>
          </a:prstGeom>
          <a:noFill/>
        </p:spPr>
        <p:txBody>
          <a:bodyPr/>
          <a:lstStyle>
            <a:lvl1pPr>
              <a:defRPr>
                <a:solidFill>
                  <a:schemeClr val="bg1"/>
                </a:solidFill>
              </a:defRPr>
            </a:lvl1pPr>
          </a:lstStyle>
          <a:p>
            <a:r>
              <a:rPr lang="en-US" dirty="0" smtClean="0"/>
              <a:t>Click to edit Master title style</a:t>
            </a:r>
            <a:endParaRPr lang="en-US" dirty="0"/>
          </a:p>
        </p:txBody>
      </p:sp>
      <p:sp>
        <p:nvSpPr>
          <p:cNvPr id="6" name="Content Placeholder 2"/>
          <p:cNvSpPr>
            <a:spLocks noGrp="1"/>
          </p:cNvSpPr>
          <p:nvPr>
            <p:ph sz="half" idx="1"/>
          </p:nvPr>
        </p:nvSpPr>
        <p:spPr>
          <a:xfrm>
            <a:off x="457200" y="1200151"/>
            <a:ext cx="3886200" cy="3047999"/>
          </a:xfrm>
        </p:spPr>
        <p:txBody>
          <a:bodyPr/>
          <a:lstStyle>
            <a:lvl1pPr>
              <a:defRPr sz="2800">
                <a:solidFill>
                  <a:schemeClr val="tx1"/>
                </a:solidFill>
              </a:defRPr>
            </a:lvl1pPr>
            <a:lvl2pPr>
              <a:defRPr sz="2400">
                <a:solidFill>
                  <a:schemeClr val="tx1"/>
                </a:solidFill>
              </a:defRPr>
            </a:lvl2pPr>
            <a:lvl3pPr>
              <a:defRPr sz="2000">
                <a:solidFill>
                  <a:schemeClr val="tx1"/>
                </a:solidFill>
              </a:defRPr>
            </a:lvl3pPr>
            <a:lvl4pPr>
              <a:defRPr sz="1800">
                <a:solidFill>
                  <a:schemeClr val="tx1"/>
                </a:solidFill>
              </a:defRPr>
            </a:lvl4pPr>
            <a:lvl5pPr>
              <a:defRPr sz="1800">
                <a:solidFill>
                  <a:schemeClr val="tx1"/>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Content Placeholder 3"/>
          <p:cNvSpPr>
            <a:spLocks noGrp="1"/>
          </p:cNvSpPr>
          <p:nvPr>
            <p:ph sz="half" idx="2"/>
          </p:nvPr>
        </p:nvSpPr>
        <p:spPr>
          <a:xfrm>
            <a:off x="4800600" y="1200151"/>
            <a:ext cx="3810000" cy="3047999"/>
          </a:xfrm>
        </p:spPr>
        <p:txBody>
          <a:bodyPr/>
          <a:lstStyle>
            <a:lvl1pPr>
              <a:defRPr sz="2800">
                <a:solidFill>
                  <a:schemeClr val="tx1"/>
                </a:solidFill>
              </a:defRPr>
            </a:lvl1pPr>
            <a:lvl2pPr>
              <a:defRPr sz="2400">
                <a:solidFill>
                  <a:schemeClr val="tx1"/>
                </a:solidFill>
              </a:defRPr>
            </a:lvl2pPr>
            <a:lvl3pPr>
              <a:defRPr sz="2000">
                <a:solidFill>
                  <a:schemeClr val="tx1"/>
                </a:solidFill>
              </a:defRPr>
            </a:lvl3pPr>
            <a:lvl4pPr>
              <a:defRPr sz="1800">
                <a:solidFill>
                  <a:schemeClr val="tx1"/>
                </a:solidFill>
              </a:defRPr>
            </a:lvl4pPr>
            <a:lvl5pPr>
              <a:defRPr sz="1800">
                <a:solidFill>
                  <a:schemeClr val="tx1"/>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11" name="Picture 10" title="Virginia Department of Education logo"/>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Tree>
    <p:extLst>
      <p:ext uri="{BB962C8B-B14F-4D97-AF65-F5344CB8AC3E}">
        <p14:creationId xmlns:p14="http://schemas.microsoft.com/office/powerpoint/2010/main" val="111188474"/>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857250"/>
          </a:xfrm>
          <a:prstGeom prst="rect">
            <a:avLst/>
          </a:prstGeom>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457200" y="1200151"/>
            <a:ext cx="4038600" cy="3124199"/>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200151"/>
            <a:ext cx="4038600" cy="3124199"/>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pic>
        <p:nvPicPr>
          <p:cNvPr id="8" name="Picture 7" title="Virginia Department of Education logo"/>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Tree>
    <p:extLst>
      <p:ext uri="{BB962C8B-B14F-4D97-AF65-F5344CB8AC3E}">
        <p14:creationId xmlns:p14="http://schemas.microsoft.com/office/powerpoint/2010/main" val="922887829"/>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857250"/>
          </a:xfrm>
          <a:prstGeom prst="rect">
            <a:avLst/>
          </a:prstGeom>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1631156"/>
            <a:ext cx="4040188" cy="261699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6" y="1631156"/>
            <a:ext cx="4041775" cy="261699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10" name="Picture 9" title="Virginia Department of Education logo"/>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Tree>
    <p:extLst>
      <p:ext uri="{BB962C8B-B14F-4D97-AF65-F5344CB8AC3E}">
        <p14:creationId xmlns:p14="http://schemas.microsoft.com/office/powerpoint/2010/main" val="2601405531"/>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a:prstGeom prst="rect">
            <a:avLst/>
          </a:prstGeom>
        </p:spPr>
        <p:txBody>
          <a:bodyPr anchor="b">
            <a:normAutofit/>
          </a:bodyPr>
          <a:lstStyle>
            <a:lvl1pPr algn="l">
              <a:defRPr sz="2400" b="1"/>
            </a:lvl1pPr>
          </a:lstStyle>
          <a:p>
            <a:r>
              <a:rPr lang="en-US" dirty="0" smtClean="0"/>
              <a:t>Click to edit Master title style</a:t>
            </a:r>
            <a:endParaRPr lang="en-US" dirty="0"/>
          </a:p>
        </p:txBody>
      </p:sp>
      <p:sp>
        <p:nvSpPr>
          <p:cNvPr id="4" name="Text Placeholder 3"/>
          <p:cNvSpPr>
            <a:spLocks noGrp="1"/>
          </p:cNvSpPr>
          <p:nvPr>
            <p:ph type="body" sz="half" idx="2"/>
          </p:nvPr>
        </p:nvSpPr>
        <p:spPr>
          <a:xfrm>
            <a:off x="457201" y="1076326"/>
            <a:ext cx="3008313" cy="324061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3" name="Content Placeholder 2"/>
          <p:cNvSpPr>
            <a:spLocks noGrp="1"/>
          </p:cNvSpPr>
          <p:nvPr>
            <p:ph idx="1"/>
          </p:nvPr>
        </p:nvSpPr>
        <p:spPr>
          <a:xfrm>
            <a:off x="3575050" y="204789"/>
            <a:ext cx="5111750" cy="40433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8" name="Picture 7" title="Virginia Department of Education logo"/>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Tree>
    <p:extLst>
      <p:ext uri="{BB962C8B-B14F-4D97-AF65-F5344CB8AC3E}">
        <p14:creationId xmlns:p14="http://schemas.microsoft.com/office/powerpoint/2010/main" val="1758318552"/>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723900"/>
          </a:xfrm>
          <a:prstGeom prst="rect">
            <a:avLst/>
          </a:prstGeom>
        </p:spPr>
        <p:txBody>
          <a:bodyPr anchor="b">
            <a:noAutofit/>
          </a:bodyPr>
          <a:lstStyle>
            <a:lvl1pPr algn="l">
              <a:defRPr sz="3200" b="1"/>
            </a:lvl1pPr>
          </a:lstStyle>
          <a:p>
            <a:r>
              <a:rPr lang="en-US" dirty="0" smtClean="0"/>
              <a:t>Click to edit Master title style</a:t>
            </a:r>
            <a:endParaRPr lang="en-US" dirty="0"/>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pic>
        <p:nvPicPr>
          <p:cNvPr id="10" name="Picture 9" title="Virginia Department of Education logo"/>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Tree>
    <p:extLst>
      <p:ext uri="{BB962C8B-B14F-4D97-AF65-F5344CB8AC3E}">
        <p14:creationId xmlns:p14="http://schemas.microsoft.com/office/powerpoint/2010/main" val="14602211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pic>
        <p:nvPicPr>
          <p:cNvPr id="8" name="Picture 7" title="decorative"/>
          <p:cNvPicPr>
            <a:picLocks noChangeAspect="1"/>
          </p:cNvPicPr>
          <p:nvPr userDrawn="1"/>
        </p:nvPicPr>
        <p:blipFill rotWithShape="1">
          <a:blip r:embed="rId2" cstate="email">
            <a:extLst>
              <a:ext uri="{28A0092B-C50C-407E-A947-70E740481C1C}">
                <a14:useLocalDpi xmlns:a14="http://schemas.microsoft.com/office/drawing/2010/main" val="0"/>
              </a:ext>
            </a:extLst>
          </a:blip>
          <a:srcRect t="21780" b="14951"/>
          <a:stretch/>
        </p:blipFill>
        <p:spPr>
          <a:xfrm>
            <a:off x="0" y="776037"/>
            <a:ext cx="9144000" cy="3668501"/>
          </a:xfrm>
          <a:prstGeom prst="rect">
            <a:avLst/>
          </a:prstGeom>
        </p:spPr>
      </p:pic>
      <p:pic>
        <p:nvPicPr>
          <p:cNvPr id="5" name="Picture 4" title="Virginia Department of Education logo"/>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
        <p:nvSpPr>
          <p:cNvPr id="9" name="Title 1"/>
          <p:cNvSpPr>
            <a:spLocks noGrp="1"/>
          </p:cNvSpPr>
          <p:nvPr>
            <p:ph type="title"/>
          </p:nvPr>
        </p:nvSpPr>
        <p:spPr>
          <a:xfrm>
            <a:off x="0" y="1121"/>
            <a:ext cx="9144000" cy="857250"/>
          </a:xfrm>
          <a:prstGeom prst="rect">
            <a:avLst/>
          </a:prstGeom>
          <a:solidFill>
            <a:schemeClr val="tx1"/>
          </a:solidFill>
        </p:spPr>
        <p:txBody>
          <a:bodyPr/>
          <a:lstStyle>
            <a:lvl1pPr>
              <a:defRPr>
                <a:solidFill>
                  <a:schemeClr val="bg1"/>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415998857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8" name="Picture 7" title="decorative"/>
          <p:cNvPicPr>
            <a:picLocks noChangeAspect="1"/>
          </p:cNvPicPr>
          <p:nvPr userDrawn="1"/>
        </p:nvPicPr>
        <p:blipFill rotWithShape="1">
          <a:blip r:embed="rId2" cstate="email">
            <a:extLst>
              <a:ext uri="{28A0092B-C50C-407E-A947-70E740481C1C}">
                <a14:useLocalDpi xmlns:a14="http://schemas.microsoft.com/office/drawing/2010/main" val="0"/>
              </a:ext>
            </a:extLst>
          </a:blip>
          <a:srcRect t="21780" b="14951"/>
          <a:stretch/>
        </p:blipFill>
        <p:spPr>
          <a:xfrm>
            <a:off x="0" y="776037"/>
            <a:ext cx="9144000" cy="3668501"/>
          </a:xfrm>
          <a:prstGeom prst="rect">
            <a:avLst/>
          </a:prstGeom>
        </p:spPr>
      </p:pic>
      <p:pic>
        <p:nvPicPr>
          <p:cNvPr id="9" name="Picture 8" title="Virginia Department of Education logo"/>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
        <p:nvSpPr>
          <p:cNvPr id="14" name="Title 1"/>
          <p:cNvSpPr>
            <a:spLocks noGrp="1"/>
          </p:cNvSpPr>
          <p:nvPr>
            <p:ph type="title"/>
          </p:nvPr>
        </p:nvSpPr>
        <p:spPr>
          <a:xfrm>
            <a:off x="0" y="1121"/>
            <a:ext cx="9144000" cy="857250"/>
          </a:xfrm>
          <a:prstGeom prst="rect">
            <a:avLst/>
          </a:prstGeom>
          <a:solidFill>
            <a:schemeClr val="tx1"/>
          </a:solidFill>
        </p:spPr>
        <p:txBody>
          <a:bodyPr/>
          <a:lstStyle>
            <a:lvl1pPr>
              <a:defRPr>
                <a:solidFill>
                  <a:schemeClr val="bg1"/>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0" y="858371"/>
            <a:ext cx="9144000" cy="494179"/>
          </a:xfrm>
          <a:solidFill>
            <a:srgbClr val="000000">
              <a:alpha val="49020"/>
            </a:srgbClr>
          </a:solidFill>
        </p:spPr>
        <p:txBody>
          <a:bodyPr>
            <a:normAutofit/>
          </a:bodyPr>
          <a:lstStyle>
            <a:lvl1pPr marL="0" indent="0" algn="ctr">
              <a:buNone/>
              <a:defRPr sz="2800" i="1">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64430955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7_Title and Content">
    <p:spTree>
      <p:nvGrpSpPr>
        <p:cNvPr id="1" name=""/>
        <p:cNvGrpSpPr/>
        <p:nvPr/>
      </p:nvGrpSpPr>
      <p:grpSpPr>
        <a:xfrm>
          <a:off x="0" y="0"/>
          <a:ext cx="0" cy="0"/>
          <a:chOff x="0" y="0"/>
          <a:chExt cx="0" cy="0"/>
        </a:xfrm>
      </p:grpSpPr>
      <p:pic>
        <p:nvPicPr>
          <p:cNvPr id="5" name="Picture 4" title="decorative"/>
          <p:cNvPicPr>
            <a:picLocks noChangeAspect="1"/>
          </p:cNvPicPr>
          <p:nvPr userDrawn="1"/>
        </p:nvPicPr>
        <p:blipFill rotWithShape="1">
          <a:blip r:embed="rId2" cstate="email">
            <a:extLst>
              <a:ext uri="{28A0092B-C50C-407E-A947-70E740481C1C}">
                <a14:useLocalDpi xmlns:a14="http://schemas.microsoft.com/office/drawing/2010/main" val="0"/>
              </a:ext>
            </a:extLst>
          </a:blip>
          <a:srcRect l="2323" t="39515" r="16456" b="-1"/>
          <a:stretch/>
        </p:blipFill>
        <p:spPr>
          <a:xfrm>
            <a:off x="0" y="0"/>
            <a:ext cx="9144000" cy="4456060"/>
          </a:xfrm>
          <a:prstGeom prst="rect">
            <a:avLst/>
          </a:prstGeom>
        </p:spPr>
      </p:pic>
      <p:sp>
        <p:nvSpPr>
          <p:cNvPr id="6" name="Rectangle 5"/>
          <p:cNvSpPr/>
          <p:nvPr userDrawn="1"/>
        </p:nvSpPr>
        <p:spPr>
          <a:xfrm>
            <a:off x="0" y="2"/>
            <a:ext cx="9144001" cy="4458884"/>
          </a:xfrm>
          <a:prstGeom prst="rect">
            <a:avLst/>
          </a:prstGeom>
          <a:solidFill>
            <a:schemeClr val="bg1">
              <a:alpha val="77000"/>
            </a:schemeClr>
          </a:solidFill>
          <a:ln>
            <a:noFill/>
          </a:ln>
          <a:effectLst>
            <a:outerShdw blurRad="50800" dist="38100" dir="9000000" algn="tl" rotWithShape="0">
              <a:srgbClr val="000000">
                <a:alpha val="18000"/>
              </a:srgbClr>
            </a:outerShdw>
          </a:effectLst>
        </p:spPr>
        <p:style>
          <a:lnRef idx="1">
            <a:schemeClr val="accent1"/>
          </a:lnRef>
          <a:fillRef idx="3">
            <a:schemeClr val="accent1"/>
          </a:fillRef>
          <a:effectRef idx="2">
            <a:schemeClr val="accent1"/>
          </a:effectRef>
          <a:fontRef idx="minor">
            <a:schemeClr val="lt1"/>
          </a:fontRef>
        </p:style>
        <p:txBody>
          <a:bodyPr lIns="274320" tIns="91440" rIns="274320" rtlCol="0" anchor="t" anchorCtr="0"/>
          <a:lstStyle/>
          <a:p>
            <a:pPr algn="l"/>
            <a:r>
              <a:rPr lang="en-US" sz="1400" dirty="0" smtClean="0">
                <a:solidFill>
                  <a:schemeClr val="tx1"/>
                </a:solidFill>
              </a:rPr>
              <a:t/>
            </a:r>
            <a:br>
              <a:rPr lang="en-US" sz="1400" dirty="0" smtClean="0">
                <a:solidFill>
                  <a:schemeClr val="tx1"/>
                </a:solidFill>
              </a:rPr>
            </a:br>
            <a:endParaRPr lang="en-US" sz="1400" dirty="0">
              <a:solidFill>
                <a:schemeClr val="tx1"/>
              </a:solidFill>
            </a:endParaRPr>
          </a:p>
        </p:txBody>
      </p:sp>
      <p:sp>
        <p:nvSpPr>
          <p:cNvPr id="8" name="Title 1"/>
          <p:cNvSpPr>
            <a:spLocks noGrp="1"/>
          </p:cNvSpPr>
          <p:nvPr>
            <p:ph type="title"/>
          </p:nvPr>
        </p:nvSpPr>
        <p:spPr>
          <a:xfrm>
            <a:off x="0" y="1121"/>
            <a:ext cx="9144000" cy="857250"/>
          </a:xfrm>
          <a:prstGeom prst="rect">
            <a:avLst/>
          </a:prstGeom>
          <a:solidFill>
            <a:schemeClr val="tx1"/>
          </a:solidFill>
        </p:spPr>
        <p:txBody>
          <a:bodyPr/>
          <a:lstStyle>
            <a:lvl1pPr>
              <a:defRPr>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7" name="Picture 6" title="Virginia Department of Education logo"/>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Tree>
    <p:extLst>
      <p:ext uri="{BB962C8B-B14F-4D97-AF65-F5344CB8AC3E}">
        <p14:creationId xmlns:p14="http://schemas.microsoft.com/office/powerpoint/2010/main" val="237515421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8_Title and Content">
    <p:spTree>
      <p:nvGrpSpPr>
        <p:cNvPr id="1" name=""/>
        <p:cNvGrpSpPr/>
        <p:nvPr/>
      </p:nvGrpSpPr>
      <p:grpSpPr>
        <a:xfrm>
          <a:off x="0" y="0"/>
          <a:ext cx="0" cy="0"/>
          <a:chOff x="0" y="0"/>
          <a:chExt cx="0" cy="0"/>
        </a:xfrm>
      </p:grpSpPr>
      <p:pic>
        <p:nvPicPr>
          <p:cNvPr id="4" name="Picture 3" title="Virginia Department of Education logo"/>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
        <p:nvSpPr>
          <p:cNvPr id="5" name="Title 1"/>
          <p:cNvSpPr>
            <a:spLocks noGrp="1"/>
          </p:cNvSpPr>
          <p:nvPr>
            <p:ph type="title"/>
          </p:nvPr>
        </p:nvSpPr>
        <p:spPr>
          <a:xfrm>
            <a:off x="0" y="1121"/>
            <a:ext cx="9144000" cy="857250"/>
          </a:xfrm>
          <a:prstGeom prst="rect">
            <a:avLst/>
          </a:prstGeom>
          <a:solidFill>
            <a:schemeClr val="tx1"/>
          </a:solidFill>
        </p:spPr>
        <p:txBody>
          <a:bodyPr/>
          <a:lstStyle>
            <a:lvl1pPr>
              <a:defRPr>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009901761"/>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24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1121"/>
            <a:ext cx="9144000" cy="857250"/>
          </a:xfrm>
          <a:prstGeom prst="rect">
            <a:avLst/>
          </a:prstGeom>
          <a:solidFill>
            <a:schemeClr val="tx1"/>
          </a:solidFill>
        </p:spPr>
        <p:txBody>
          <a:bodyPr/>
          <a:lstStyle>
            <a:lvl1pPr>
              <a:defRPr>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4" name="Picture 3" descr="hood11.png"/>
          <p:cNvPicPr>
            <a:picLocks noChangeAspect="1"/>
          </p:cNvPicPr>
          <p:nvPr userDrawn="1"/>
        </p:nvPicPr>
        <p:blipFill rotWithShape="1">
          <a:blip r:embed="rId2" cstate="email">
            <a:extLst>
              <a:ext uri="{28A0092B-C50C-407E-A947-70E740481C1C}">
                <a14:useLocalDpi xmlns:a14="http://schemas.microsoft.com/office/drawing/2010/main" val="0"/>
              </a:ext>
            </a:extLst>
          </a:blip>
          <a:srcRect r="19632"/>
          <a:stretch/>
        </p:blipFill>
        <p:spPr>
          <a:xfrm>
            <a:off x="6461189" y="2368846"/>
            <a:ext cx="2682811" cy="2107358"/>
          </a:xfrm>
          <a:prstGeom prst="rect">
            <a:avLst/>
          </a:prstGeom>
        </p:spPr>
      </p:pic>
      <p:pic>
        <p:nvPicPr>
          <p:cNvPr id="5" name="Picture 4" title="Virginia Department of Education logo"/>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Tree>
    <p:extLst>
      <p:ext uri="{BB962C8B-B14F-4D97-AF65-F5344CB8AC3E}">
        <p14:creationId xmlns:p14="http://schemas.microsoft.com/office/powerpoint/2010/main" val="4163090561"/>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pic>
        <p:nvPicPr>
          <p:cNvPr id="4" name="Picture 3" title="decorative"/>
          <p:cNvPicPr>
            <a:picLocks noChangeAspect="1"/>
          </p:cNvPicPr>
          <p:nvPr userDrawn="1"/>
        </p:nvPicPr>
        <p:blipFill rotWithShape="1">
          <a:blip r:embed="rId2" cstate="email">
            <a:extLst>
              <a:ext uri="{28A0092B-C50C-407E-A947-70E740481C1C}">
                <a14:useLocalDpi xmlns:a14="http://schemas.microsoft.com/office/drawing/2010/main" val="0"/>
              </a:ext>
            </a:extLst>
          </a:blip>
          <a:srcRect r="30665"/>
          <a:stretch/>
        </p:blipFill>
        <p:spPr>
          <a:xfrm>
            <a:off x="1" y="819150"/>
            <a:ext cx="3837061" cy="3633963"/>
          </a:xfrm>
          <a:prstGeom prst="rect">
            <a:avLst/>
          </a:prstGeom>
        </p:spPr>
      </p:pic>
      <p:sp>
        <p:nvSpPr>
          <p:cNvPr id="2" name="Title 1"/>
          <p:cNvSpPr>
            <a:spLocks noGrp="1"/>
          </p:cNvSpPr>
          <p:nvPr>
            <p:ph type="title"/>
          </p:nvPr>
        </p:nvSpPr>
        <p:spPr>
          <a:xfrm>
            <a:off x="0" y="1121"/>
            <a:ext cx="9144000" cy="857250"/>
          </a:xfrm>
          <a:prstGeom prst="rect">
            <a:avLst/>
          </a:prstGeom>
          <a:solidFill>
            <a:schemeClr val="tx1"/>
          </a:solidFill>
        </p:spPr>
        <p:txBody>
          <a:bodyPr/>
          <a:lstStyle>
            <a:lvl1pPr>
              <a:defRPr>
                <a:solidFill>
                  <a:schemeClr val="bg1"/>
                </a:solidFill>
              </a:defRPr>
            </a:lvl1pPr>
          </a:lstStyle>
          <a:p>
            <a:r>
              <a:rPr lang="en-US" dirty="0" smtClean="0"/>
              <a:t>Click to edit Master title style</a:t>
            </a:r>
            <a:endParaRPr lang="en-US" dirty="0"/>
          </a:p>
        </p:txBody>
      </p:sp>
      <p:sp>
        <p:nvSpPr>
          <p:cNvPr id="5" name="Text Placeholder 4"/>
          <p:cNvSpPr>
            <a:spLocks noGrp="1"/>
          </p:cNvSpPr>
          <p:nvPr>
            <p:ph type="body" sz="quarter" idx="3"/>
          </p:nvPr>
        </p:nvSpPr>
        <p:spPr>
          <a:xfrm>
            <a:off x="4114800" y="1101329"/>
            <a:ext cx="4724400" cy="42372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114800" y="1581150"/>
            <a:ext cx="4724400" cy="261699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7" name="Picture 6" title="Virginia Department of Education logo"/>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Tree>
    <p:extLst>
      <p:ext uri="{BB962C8B-B14F-4D97-AF65-F5344CB8AC3E}">
        <p14:creationId xmlns:p14="http://schemas.microsoft.com/office/powerpoint/2010/main" val="236384380"/>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3_Title and Content">
    <p:spTree>
      <p:nvGrpSpPr>
        <p:cNvPr id="1" name=""/>
        <p:cNvGrpSpPr/>
        <p:nvPr/>
      </p:nvGrpSpPr>
      <p:grpSpPr>
        <a:xfrm>
          <a:off x="0" y="0"/>
          <a:ext cx="0" cy="0"/>
          <a:chOff x="0" y="0"/>
          <a:chExt cx="0" cy="0"/>
        </a:xfrm>
      </p:grpSpPr>
      <p:pic>
        <p:nvPicPr>
          <p:cNvPr id="4" name="Picture 3" title="decorative"/>
          <p:cNvPicPr>
            <a:picLocks noChangeAspect="1"/>
          </p:cNvPicPr>
          <p:nvPr userDrawn="1"/>
        </p:nvPicPr>
        <p:blipFill rotWithShape="1">
          <a:blip r:embed="rId2" cstate="email">
            <a:extLst>
              <a:ext uri="{28A0092B-C50C-407E-A947-70E740481C1C}">
                <a14:useLocalDpi xmlns:a14="http://schemas.microsoft.com/office/drawing/2010/main" val="0"/>
              </a:ext>
            </a:extLst>
          </a:blip>
          <a:srcRect r="30665"/>
          <a:stretch/>
        </p:blipFill>
        <p:spPr>
          <a:xfrm>
            <a:off x="1" y="819150"/>
            <a:ext cx="3837061" cy="3633963"/>
          </a:xfrm>
          <a:prstGeom prst="rect">
            <a:avLst/>
          </a:prstGeom>
        </p:spPr>
      </p:pic>
      <p:sp>
        <p:nvSpPr>
          <p:cNvPr id="2" name="Title 1"/>
          <p:cNvSpPr>
            <a:spLocks noGrp="1"/>
          </p:cNvSpPr>
          <p:nvPr>
            <p:ph type="title"/>
          </p:nvPr>
        </p:nvSpPr>
        <p:spPr>
          <a:xfrm>
            <a:off x="0" y="1121"/>
            <a:ext cx="9144000" cy="857250"/>
          </a:xfrm>
          <a:prstGeom prst="rect">
            <a:avLst/>
          </a:prstGeom>
          <a:solidFill>
            <a:schemeClr val="tx1"/>
          </a:solidFill>
        </p:spPr>
        <p:txBody>
          <a:bodyPr/>
          <a:lstStyle>
            <a:lvl1pPr>
              <a:defRPr>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4114800" y="1200151"/>
            <a:ext cx="4724400" cy="3124199"/>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5" name="Picture 4" title="Virginia Department of Education logo"/>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Tree>
    <p:extLst>
      <p:ext uri="{BB962C8B-B14F-4D97-AF65-F5344CB8AC3E}">
        <p14:creationId xmlns:p14="http://schemas.microsoft.com/office/powerpoint/2010/main" val="3169346290"/>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200151"/>
            <a:ext cx="8229600" cy="3124199"/>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Rectangle 6"/>
          <p:cNvSpPr/>
          <p:nvPr userDrawn="1"/>
        </p:nvSpPr>
        <p:spPr>
          <a:xfrm>
            <a:off x="-1" y="4462415"/>
            <a:ext cx="9151305" cy="685800"/>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8" name="Picture 7" title="Virginia is for Learners logo"/>
          <p:cNvPicPr>
            <a:picLocks noChangeAspect="1"/>
          </p:cNvPicPr>
          <p:nvPr userDrawn="1"/>
        </p:nvPicPr>
        <p:blipFill>
          <a:blip r:embed="rId30" cstate="email">
            <a:extLst>
              <a:ext uri="{28A0092B-C50C-407E-A947-70E740481C1C}">
                <a14:useLocalDpi xmlns:a14="http://schemas.microsoft.com/office/drawing/2010/main" val="0"/>
              </a:ext>
            </a:extLst>
          </a:blip>
          <a:stretch>
            <a:fillRect/>
          </a:stretch>
        </p:blipFill>
        <p:spPr>
          <a:xfrm>
            <a:off x="7619060" y="4495086"/>
            <a:ext cx="1320709" cy="611267"/>
          </a:xfrm>
          <a:prstGeom prst="rect">
            <a:avLst/>
          </a:prstGeom>
        </p:spPr>
      </p:pic>
      <p:cxnSp>
        <p:nvCxnSpPr>
          <p:cNvPr id="9" name="Straight Connector 8"/>
          <p:cNvCxnSpPr/>
          <p:nvPr userDrawn="1"/>
        </p:nvCxnSpPr>
        <p:spPr>
          <a:xfrm>
            <a:off x="0" y="4462415"/>
            <a:ext cx="9144000" cy="0"/>
          </a:xfrm>
          <a:prstGeom prst="line">
            <a:avLst/>
          </a:prstGeom>
          <a:ln>
            <a:solidFill>
              <a:srgbClr val="E20D38"/>
            </a:solidFill>
          </a:ln>
        </p:spPr>
        <p:style>
          <a:lnRef idx="2">
            <a:schemeClr val="accent1"/>
          </a:lnRef>
          <a:fillRef idx="0">
            <a:schemeClr val="accent1"/>
          </a:fillRef>
          <a:effectRef idx="1">
            <a:schemeClr val="accent1"/>
          </a:effectRef>
          <a:fontRef idx="minor">
            <a:schemeClr val="tx1"/>
          </a:fontRef>
        </p:style>
      </p:cxnSp>
      <p:sp>
        <p:nvSpPr>
          <p:cNvPr id="10" name="Slide Number Placeholder 5"/>
          <p:cNvSpPr txBox="1">
            <a:spLocks/>
          </p:cNvSpPr>
          <p:nvPr userDrawn="1"/>
        </p:nvSpPr>
        <p:spPr>
          <a:xfrm>
            <a:off x="165902" y="4667996"/>
            <a:ext cx="2133600" cy="274637"/>
          </a:xfrm>
          <a:prstGeom prst="rect">
            <a:avLst/>
          </a:prstGeom>
          <a:noFill/>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4A3BA662-FE18-4FD4-9A53-B2CA0A2E752A}" type="slidenum">
              <a:rPr lang="en-US" sz="2000" smtClean="0">
                <a:solidFill>
                  <a:schemeClr val="bg1"/>
                </a:solidFill>
              </a:rPr>
              <a:pPr algn="l"/>
              <a:t>‹#›</a:t>
            </a:fld>
            <a:endParaRPr lang="en-US" sz="2000" dirty="0">
              <a:solidFill>
                <a:schemeClr val="bg1"/>
              </a:solidFill>
            </a:endParaRPr>
          </a:p>
        </p:txBody>
      </p:sp>
    </p:spTree>
    <p:extLst>
      <p:ext uri="{BB962C8B-B14F-4D97-AF65-F5344CB8AC3E}">
        <p14:creationId xmlns:p14="http://schemas.microsoft.com/office/powerpoint/2010/main" val="568153360"/>
      </p:ext>
    </p:extLst>
  </p:cSld>
  <p:clrMap bg1="lt1" tx1="dk1" bg2="lt2" tx2="dk2" accent1="accent1" accent2="accent2" accent3="accent3" accent4="accent4" accent5="accent5" accent6="accent6" hlink="hlink" folHlink="folHlink"/>
  <p:sldLayoutIdLst>
    <p:sldLayoutId id="2147483649" r:id="rId1"/>
    <p:sldLayoutId id="2147483661" r:id="rId2"/>
    <p:sldLayoutId id="2147483680" r:id="rId3"/>
    <p:sldLayoutId id="2147483660" r:id="rId4"/>
    <p:sldLayoutId id="2147483681" r:id="rId5"/>
    <p:sldLayoutId id="2147483684" r:id="rId6"/>
    <p:sldLayoutId id="2147483690" r:id="rId7"/>
    <p:sldLayoutId id="2147483663" r:id="rId8"/>
    <p:sldLayoutId id="2147483664" r:id="rId9"/>
    <p:sldLayoutId id="2147483668" r:id="rId10"/>
    <p:sldLayoutId id="2147483669" r:id="rId11"/>
    <p:sldLayoutId id="2147483671" r:id="rId12"/>
    <p:sldLayoutId id="2147483662" r:id="rId13"/>
    <p:sldLayoutId id="2147483672" r:id="rId14"/>
    <p:sldLayoutId id="2147483665" r:id="rId15"/>
    <p:sldLayoutId id="2147483693" r:id="rId16"/>
    <p:sldLayoutId id="2147483650" r:id="rId17"/>
    <p:sldLayoutId id="2147483666" r:id="rId18"/>
    <p:sldLayoutId id="2147483694" r:id="rId19"/>
    <p:sldLayoutId id="2147483673" r:id="rId20"/>
    <p:sldLayoutId id="2147483674" r:id="rId21"/>
    <p:sldLayoutId id="2147483675" r:id="rId22"/>
    <p:sldLayoutId id="2147483686" r:id="rId23"/>
    <p:sldLayoutId id="2147483687" r:id="rId24"/>
    <p:sldLayoutId id="2147483652" r:id="rId25"/>
    <p:sldLayoutId id="2147483653" r:id="rId26"/>
    <p:sldLayoutId id="2147483656" r:id="rId27"/>
    <p:sldLayoutId id="2147483657" r:id="rId28"/>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hyperlink" Target="http://doe.virginia.gov/administrators/superintendents_memos/2019/231-19b.docx" TargetMode="External"/><Relationship Id="rId2" Type="http://schemas.openxmlformats.org/officeDocument/2006/relationships/hyperlink" Target="http://doe.virginia.gov/administrators/superintendents_memos/2019/231-19a.docx" TargetMode="Externa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3" Type="http://schemas.openxmlformats.org/officeDocument/2006/relationships/hyperlink" Target="mailto:Tiffany.Frierson@doe.virginia.gov" TargetMode="External"/><Relationship Id="rId2" Type="http://schemas.openxmlformats.org/officeDocument/2006/relationships/hyperlink" Target="mailto:Latonia.Anderson@doe.virginia.gov" TargetMode="External"/><Relationship Id="rId1" Type="http://schemas.openxmlformats.org/officeDocument/2006/relationships/slideLayout" Target="../slideLayouts/slideLayout9.xml"/><Relationship Id="rId6" Type="http://schemas.openxmlformats.org/officeDocument/2006/relationships/hyperlink" Target="mailto:Shyla.Vesitis@doe.virginia.gov" TargetMode="External"/><Relationship Id="rId5" Type="http://schemas.openxmlformats.org/officeDocument/2006/relationships/hyperlink" Target="mailto:1.0:%20The%20SEA%20conducts%20monitoring%20of%20its%20subgrantees%20sufficient%20to%20ensure%20compliance%20with%20Title%20I,%20Part%20A%20program%20requirements.%20[Section%201003%20of%20ESEA%20and%20200.328%20of%20EDGAR]" TargetMode="External"/><Relationship Id="rId4" Type="http://schemas.openxmlformats.org/officeDocument/2006/relationships/hyperlink" Target="mailto:marybeth.libby@doe.virginia.gov"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2" Type="http://schemas.openxmlformats.org/officeDocument/2006/relationships/hyperlink" Target="http://doe.virginia.gov/federal_programs/esea/federal_monitoring/index.shtml" TargetMode="External"/><Relationship Id="rId1"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3.xml.rels><?xml version="1.0" encoding="UTF-8" standalone="yes"?>
<Relationships xmlns="http://schemas.openxmlformats.org/package/2006/relationships"><Relationship Id="rId2" Type="http://schemas.openxmlformats.org/officeDocument/2006/relationships/hyperlink" Target="mailto:Latonia.Anderson@doe.virginia.gov" TargetMode="Externa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hyperlink" Target="http://doe.virginia.gov/federal_programs/esea/federal_monitoring/title-i-part-a-monitoring-protocol-19-20.docx" TargetMode="Externa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Preparing for Federal Program Monitoring</a:t>
            </a:r>
          </a:p>
        </p:txBody>
      </p:sp>
      <p:sp>
        <p:nvSpPr>
          <p:cNvPr id="3" name="Content Placeholder 2"/>
          <p:cNvSpPr>
            <a:spLocks noGrp="1"/>
          </p:cNvSpPr>
          <p:nvPr>
            <p:ph idx="1"/>
          </p:nvPr>
        </p:nvSpPr>
        <p:spPr>
          <a:xfrm>
            <a:off x="3886200" y="1428750"/>
            <a:ext cx="5181600" cy="2895601"/>
          </a:xfrm>
        </p:spPr>
        <p:txBody>
          <a:bodyPr>
            <a:normAutofit/>
          </a:bodyPr>
          <a:lstStyle/>
          <a:p>
            <a:pPr marL="0" indent="0" algn="ctr">
              <a:buNone/>
            </a:pPr>
            <a:r>
              <a:rPr lang="en-US" sz="2800" dirty="0" smtClean="0"/>
              <a:t>Virginia Department of Education</a:t>
            </a:r>
          </a:p>
          <a:p>
            <a:pPr marL="0" indent="0" algn="ctr">
              <a:buNone/>
            </a:pPr>
            <a:r>
              <a:rPr lang="en-US" sz="2800" dirty="0" smtClean="0"/>
              <a:t>Office of ESEA Programs</a:t>
            </a:r>
          </a:p>
          <a:p>
            <a:pPr marL="0" indent="0" algn="ctr">
              <a:buNone/>
            </a:pPr>
            <a:r>
              <a:rPr lang="en-US" sz="2800" dirty="0" smtClean="0"/>
              <a:t>Title I, Part A, Webinar</a:t>
            </a:r>
          </a:p>
          <a:p>
            <a:pPr marL="0" indent="0" algn="ctr">
              <a:buNone/>
            </a:pPr>
            <a:r>
              <a:rPr lang="en-US" sz="2800" dirty="0" smtClean="0"/>
              <a:t>October 16, 2019</a:t>
            </a:r>
          </a:p>
        </p:txBody>
      </p:sp>
    </p:spTree>
    <p:extLst>
      <p:ext uri="{BB962C8B-B14F-4D97-AF65-F5344CB8AC3E}">
        <p14:creationId xmlns:p14="http://schemas.microsoft.com/office/powerpoint/2010/main" val="23253413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New Format </a:t>
            </a:r>
            <a:r>
              <a:rPr lang="en-US" dirty="0" smtClean="0">
                <a:solidFill>
                  <a:schemeClr val="tx1"/>
                </a:solidFill>
              </a:rPr>
              <a:t>2</a:t>
            </a:r>
            <a:endParaRPr lang="en-US" dirty="0">
              <a:solidFill>
                <a:schemeClr val="tx1"/>
              </a:solidFill>
            </a:endParaRPr>
          </a:p>
        </p:txBody>
      </p:sp>
      <p:sp>
        <p:nvSpPr>
          <p:cNvPr id="3" name="Content Placeholder 2"/>
          <p:cNvSpPr>
            <a:spLocks noGrp="1"/>
          </p:cNvSpPr>
          <p:nvPr>
            <p:ph idx="1"/>
          </p:nvPr>
        </p:nvSpPr>
        <p:spPr>
          <a:xfrm>
            <a:off x="152400" y="971551"/>
            <a:ext cx="8915400" cy="3352800"/>
          </a:xfrm>
        </p:spPr>
        <p:txBody>
          <a:bodyPr>
            <a:normAutofit fontScale="62500" lnSpcReduction="20000"/>
          </a:bodyPr>
          <a:lstStyle/>
          <a:p>
            <a:pPr marL="0" indent="0">
              <a:buNone/>
            </a:pPr>
            <a:r>
              <a:rPr lang="en-US" sz="3500" dirty="0"/>
              <a:t> </a:t>
            </a:r>
          </a:p>
          <a:p>
            <a:pPr marL="0" indent="0">
              <a:buNone/>
            </a:pPr>
            <a:r>
              <a:rPr lang="en-US" sz="3500" b="1" dirty="0"/>
              <a:t>Interview Questions</a:t>
            </a:r>
            <a:endParaRPr lang="en-US" sz="3500" dirty="0"/>
          </a:p>
          <a:p>
            <a:pPr marL="0" lvl="0" indent="0">
              <a:buNone/>
            </a:pPr>
            <a:r>
              <a:rPr lang="en-US" sz="3500" dirty="0"/>
              <a:t>When did the division last undergo federal monitoring for Title I, Part A? </a:t>
            </a:r>
            <a:endParaRPr lang="en-US" sz="3500" b="1" dirty="0"/>
          </a:p>
          <a:p>
            <a:pPr marL="0" lvl="0" indent="0">
              <a:buNone/>
            </a:pPr>
            <a:r>
              <a:rPr lang="en-US" sz="3500" dirty="0"/>
              <a:t>Did the division receive any findings? If so, identify the findings.</a:t>
            </a:r>
            <a:endParaRPr lang="en-US" sz="3500" b="1" dirty="0"/>
          </a:p>
          <a:p>
            <a:pPr marL="0" lvl="0" indent="0">
              <a:buNone/>
            </a:pPr>
            <a:r>
              <a:rPr lang="en-US" sz="3500" dirty="0"/>
              <a:t>Were all action steps from corrective action plans implemented and maintained? </a:t>
            </a:r>
            <a:endParaRPr lang="en-US" sz="3500" b="1" dirty="0"/>
          </a:p>
          <a:p>
            <a:pPr marL="0" indent="0">
              <a:buNone/>
            </a:pPr>
            <a:r>
              <a:rPr lang="en-US" sz="3500" dirty="0"/>
              <a:t> </a:t>
            </a:r>
          </a:p>
          <a:p>
            <a:pPr marL="0" indent="0">
              <a:buNone/>
            </a:pPr>
            <a:r>
              <a:rPr lang="en-US" sz="3500" b="1" dirty="0"/>
              <a:t>Acceptable Evidence</a:t>
            </a:r>
          </a:p>
          <a:p>
            <a:pPr marL="0" lvl="0" indent="0">
              <a:buNone/>
            </a:pPr>
            <a:r>
              <a:rPr lang="en-US" sz="3500" dirty="0"/>
              <a:t>Findings Letter</a:t>
            </a:r>
          </a:p>
          <a:p>
            <a:pPr marL="0" lvl="0" indent="0">
              <a:buNone/>
            </a:pPr>
            <a:r>
              <a:rPr lang="en-US" sz="3500" dirty="0"/>
              <a:t>Corrective action plan</a:t>
            </a:r>
          </a:p>
          <a:p>
            <a:endParaRPr lang="en-US" dirty="0"/>
          </a:p>
        </p:txBody>
      </p:sp>
    </p:spTree>
    <p:extLst>
      <p:ext uri="{BB962C8B-B14F-4D97-AF65-F5344CB8AC3E}">
        <p14:creationId xmlns:p14="http://schemas.microsoft.com/office/powerpoint/2010/main" val="26695545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New Format </a:t>
            </a:r>
            <a:r>
              <a:rPr lang="en-US" dirty="0" smtClean="0">
                <a:solidFill>
                  <a:schemeClr val="tx1"/>
                </a:solidFill>
              </a:rPr>
              <a:t>3</a:t>
            </a:r>
            <a:endParaRPr lang="en-US" dirty="0">
              <a:solidFill>
                <a:schemeClr val="tx1"/>
              </a:solidFill>
            </a:endParaRPr>
          </a:p>
        </p:txBody>
      </p:sp>
      <p:sp>
        <p:nvSpPr>
          <p:cNvPr id="4" name="Rectangle 1"/>
          <p:cNvSpPr>
            <a:spLocks noGrp="1" noChangeArrowheads="1"/>
          </p:cNvSpPr>
          <p:nvPr>
            <p:ph idx="1"/>
          </p:nvPr>
        </p:nvSpPr>
        <p:spPr bwMode="auto">
          <a:xfrm>
            <a:off x="152400" y="1224672"/>
            <a:ext cx="8001000" cy="2610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25392"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200" b="1" i="0" u="none" strike="noStrike" cap="none" normalizeH="0" baseline="0" smtClean="0">
                <a:ln>
                  <a:noFill/>
                </a:ln>
                <a:solidFill>
                  <a:schemeClr val="tx1"/>
                </a:solidFill>
                <a:effectLst/>
                <a:latin typeface="Arial" panose="020B0604020202020204" pitchFamily="34" charset="0"/>
                <a:ea typeface="Times New Roman" panose="02020603050405020304" pitchFamily="18" charset="0"/>
              </a:rPr>
              <a:t>Local Educational Agency </a:t>
            </a:r>
            <a:r>
              <a:rPr kumimoji="0" lang="en-US" altLang="en-US" sz="22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Response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200" b="0" i="0" u="none" strike="noStrike" cap="none" normalizeH="0" baseline="0" dirty="0" smtClean="0">
                <a:ln>
                  <a:noFill/>
                </a:ln>
                <a:solidFill>
                  <a:srgbClr val="808080"/>
                </a:solidFill>
                <a:effectLst/>
                <a:latin typeface="Arial" panose="020B0604020202020204" pitchFamily="34" charset="0"/>
                <a:ea typeface="Calibri" panose="020F0502020204030204" pitchFamily="34" charset="0"/>
              </a:rPr>
              <a:t>Click or tap here to enter text.</a:t>
            </a:r>
            <a:endParaRPr kumimoji="0" lang="en-US" altLang="en-US" sz="2200" b="0" i="0" u="none" strike="noStrike" cap="none" normalizeH="0" baseline="0" dirty="0" smtClean="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22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2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State Educational Agency Response</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200" b="0" i="0" u="none" strike="noStrike" cap="none" normalizeH="0" baseline="0" dirty="0" smtClean="0">
                <a:ln>
                  <a:noFill/>
                </a:ln>
                <a:solidFill>
                  <a:srgbClr val="808080"/>
                </a:solidFill>
                <a:effectLst/>
                <a:latin typeface="Arial" panose="020B0604020202020204" pitchFamily="34" charset="0"/>
                <a:ea typeface="Calibri" panose="020F0502020204030204" pitchFamily="34" charset="0"/>
              </a:rPr>
              <a:t>Click or tap here to enter text.</a:t>
            </a:r>
            <a:endParaRPr kumimoji="0" lang="en-US" altLang="en-US" sz="2200" b="0" i="0" u="none" strike="noStrike" cap="none" normalizeH="0" baseline="0" dirty="0" smtClean="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22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2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Sufficient Documentation</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Yes 		No 		NA</a:t>
            </a:r>
            <a:endParaRPr kumimoji="0" lang="en-US" altLang="en-US" sz="14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4443660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Red Items Do Not Require a Response</a:t>
            </a:r>
            <a:endParaRPr lang="en-US" dirty="0"/>
          </a:p>
        </p:txBody>
      </p:sp>
      <p:sp>
        <p:nvSpPr>
          <p:cNvPr id="3" name="Content Placeholder 2"/>
          <p:cNvSpPr>
            <a:spLocks noGrp="1"/>
          </p:cNvSpPr>
          <p:nvPr>
            <p:ph idx="1"/>
          </p:nvPr>
        </p:nvSpPr>
        <p:spPr>
          <a:xfrm>
            <a:off x="152400" y="858371"/>
            <a:ext cx="8534400" cy="3999379"/>
          </a:xfrm>
        </p:spPr>
        <p:txBody>
          <a:bodyPr>
            <a:normAutofit fontScale="47500" lnSpcReduction="20000"/>
          </a:bodyPr>
          <a:lstStyle/>
          <a:p>
            <a:pPr marL="0" indent="0">
              <a:buNone/>
            </a:pPr>
            <a:r>
              <a:rPr lang="en-US" sz="3800" dirty="0">
                <a:solidFill>
                  <a:srgbClr val="C00000"/>
                </a:solidFill>
                <a:latin typeface="Calibri" panose="020F0502020204030204" pitchFamily="34" charset="0"/>
                <a:cs typeface="Calibri" panose="020F0502020204030204" pitchFamily="34" charset="0"/>
              </a:rPr>
              <a:t>Guiding Question</a:t>
            </a:r>
          </a:p>
          <a:p>
            <a:pPr marL="0" indent="0">
              <a:buNone/>
            </a:pPr>
            <a:r>
              <a:rPr lang="en-US" sz="3800" dirty="0">
                <a:solidFill>
                  <a:srgbClr val="C00000"/>
                </a:solidFill>
                <a:latin typeface="Calibri" panose="020F0502020204030204" pitchFamily="34" charset="0"/>
                <a:cs typeface="Calibri" panose="020F0502020204030204" pitchFamily="34" charset="0"/>
              </a:rPr>
              <a:t>1.1b Within each LEA do individual school reports include all of the preceding plus:</a:t>
            </a:r>
          </a:p>
          <a:p>
            <a:pPr marL="0" lvl="0" indent="0">
              <a:buNone/>
            </a:pPr>
            <a:r>
              <a:rPr lang="en-US" sz="3800" dirty="0">
                <a:solidFill>
                  <a:srgbClr val="C00000"/>
                </a:solidFill>
                <a:latin typeface="Calibri" panose="020F0502020204030204" pitchFamily="34" charset="0"/>
                <a:cs typeface="Calibri" panose="020F0502020204030204" pitchFamily="34" charset="0"/>
              </a:rPr>
              <a:t>whether the school has been identified for school improvement; and </a:t>
            </a:r>
          </a:p>
          <a:p>
            <a:pPr marL="0" lvl="0" indent="0">
              <a:buNone/>
            </a:pPr>
            <a:r>
              <a:rPr lang="en-US" sz="3800" dirty="0">
                <a:solidFill>
                  <a:srgbClr val="C00000"/>
                </a:solidFill>
                <a:latin typeface="Calibri" panose="020F0502020204030204" pitchFamily="34" charset="0"/>
                <a:cs typeface="Calibri" panose="020F0502020204030204" pitchFamily="34" charset="0"/>
              </a:rPr>
              <a:t>information that shows how the school’s student achievement on the statewide academic assessments and other indicators of federal requirements compared to students in the LEA and the state.</a:t>
            </a:r>
          </a:p>
          <a:p>
            <a:pPr marL="0" lvl="0" indent="0">
              <a:buNone/>
            </a:pPr>
            <a:r>
              <a:rPr lang="en-US" sz="3800" dirty="0">
                <a:solidFill>
                  <a:srgbClr val="C00000"/>
                </a:solidFill>
                <a:latin typeface="Calibri" panose="020F0502020204030204" pitchFamily="34" charset="0"/>
                <a:cs typeface="Calibri" panose="020F0502020204030204" pitchFamily="34" charset="0"/>
              </a:rPr>
              <a:t> </a:t>
            </a:r>
          </a:p>
          <a:p>
            <a:pPr marL="0" indent="0">
              <a:buNone/>
            </a:pPr>
            <a:r>
              <a:rPr lang="en-US" sz="3800" dirty="0">
                <a:solidFill>
                  <a:srgbClr val="C00000"/>
                </a:solidFill>
                <a:latin typeface="Calibri" panose="020F0502020204030204" pitchFamily="34" charset="0"/>
                <a:cs typeface="Calibri" panose="020F0502020204030204" pitchFamily="34" charset="0"/>
              </a:rPr>
              <a:t>State Educational Agency </a:t>
            </a:r>
            <a:r>
              <a:rPr lang="en-US" sz="3800" dirty="0" smtClean="0">
                <a:solidFill>
                  <a:srgbClr val="C00000"/>
                </a:solidFill>
                <a:latin typeface="Calibri" panose="020F0502020204030204" pitchFamily="34" charset="0"/>
                <a:cs typeface="Calibri" panose="020F0502020204030204" pitchFamily="34" charset="0"/>
              </a:rPr>
              <a:t>Response</a:t>
            </a:r>
            <a:endParaRPr lang="en-US" sz="3800" dirty="0">
              <a:solidFill>
                <a:srgbClr val="C00000"/>
              </a:solidFill>
              <a:latin typeface="Calibri" panose="020F0502020204030204" pitchFamily="34" charset="0"/>
              <a:cs typeface="Calibri" panose="020F0502020204030204" pitchFamily="34" charset="0"/>
            </a:endParaRPr>
          </a:p>
          <a:p>
            <a:pPr marL="0" indent="0">
              <a:buNone/>
            </a:pPr>
            <a:r>
              <a:rPr lang="en-US" sz="3800" dirty="0">
                <a:solidFill>
                  <a:srgbClr val="C00000"/>
                </a:solidFill>
                <a:latin typeface="Calibri" panose="020F0502020204030204" pitchFamily="34" charset="0"/>
                <a:cs typeface="Calibri" panose="020F0502020204030204" pitchFamily="34" charset="0"/>
              </a:rPr>
              <a:t>The SEA provides LEA and school quality profiles via the SEA Web site.  The SEA – generated school quality profiles contain all the data required under Section 1111.</a:t>
            </a:r>
          </a:p>
          <a:p>
            <a:pPr marL="0" indent="0">
              <a:buNone/>
            </a:pPr>
            <a:r>
              <a:rPr lang="en-US" sz="3800" dirty="0">
                <a:solidFill>
                  <a:srgbClr val="C00000"/>
                </a:solidFill>
                <a:latin typeface="Calibri" panose="020F0502020204030204" pitchFamily="34" charset="0"/>
                <a:cs typeface="Calibri" panose="020F0502020204030204" pitchFamily="34" charset="0"/>
              </a:rPr>
              <a:t> </a:t>
            </a:r>
          </a:p>
          <a:p>
            <a:pPr marL="0" indent="0">
              <a:buNone/>
            </a:pPr>
            <a:r>
              <a:rPr lang="en-US" sz="3800" dirty="0">
                <a:solidFill>
                  <a:srgbClr val="C00000"/>
                </a:solidFill>
                <a:latin typeface="Calibri" panose="020F0502020204030204" pitchFamily="34" charset="0"/>
                <a:cs typeface="Calibri" panose="020F0502020204030204" pitchFamily="34" charset="0"/>
              </a:rPr>
              <a:t>Sufficient Documentation</a:t>
            </a:r>
          </a:p>
          <a:p>
            <a:pPr marL="0" indent="0">
              <a:buNone/>
            </a:pPr>
            <a:r>
              <a:rPr lang="en-US" sz="3800" dirty="0">
                <a:solidFill>
                  <a:srgbClr val="C00000"/>
                </a:solidFill>
                <a:latin typeface="Calibri" panose="020F0502020204030204" pitchFamily="34" charset="0"/>
                <a:cs typeface="Calibri" panose="020F0502020204030204" pitchFamily="34" charset="0"/>
              </a:rPr>
              <a:t>Yes 		No 		NA</a:t>
            </a:r>
          </a:p>
          <a:p>
            <a:endParaRPr lang="en-US" dirty="0"/>
          </a:p>
        </p:txBody>
      </p:sp>
    </p:spTree>
    <p:extLst>
      <p:ext uri="{BB962C8B-B14F-4D97-AF65-F5344CB8AC3E}">
        <p14:creationId xmlns:p14="http://schemas.microsoft.com/office/powerpoint/2010/main" val="32364770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Evidence </a:t>
            </a:r>
            <a:r>
              <a:rPr lang="en-US" dirty="0" smtClean="0"/>
              <a:t>Collection – Title I, Part A</a:t>
            </a:r>
            <a:endParaRPr lang="en-US" dirty="0"/>
          </a:p>
        </p:txBody>
      </p:sp>
      <p:sp>
        <p:nvSpPr>
          <p:cNvPr id="3" name="Content Placeholder 2"/>
          <p:cNvSpPr>
            <a:spLocks noGrp="1"/>
          </p:cNvSpPr>
          <p:nvPr>
            <p:ph idx="1"/>
          </p:nvPr>
        </p:nvSpPr>
        <p:spPr/>
        <p:txBody>
          <a:bodyPr>
            <a:normAutofit fontScale="92500" lnSpcReduction="20000"/>
          </a:bodyPr>
          <a:lstStyle/>
          <a:p>
            <a:r>
              <a:rPr lang="en-US" altLang="en-US" dirty="0">
                <a:solidFill>
                  <a:srgbClr val="000000"/>
                </a:solidFill>
              </a:rPr>
              <a:t>Establish self-monitoring system to include collection and review of all elements annually</a:t>
            </a:r>
          </a:p>
          <a:p>
            <a:endParaRPr lang="en-US" altLang="en-US" dirty="0">
              <a:solidFill>
                <a:srgbClr val="000000"/>
              </a:solidFill>
            </a:endParaRPr>
          </a:p>
          <a:p>
            <a:r>
              <a:rPr lang="en-US" altLang="en-US" dirty="0">
                <a:solidFill>
                  <a:srgbClr val="000000"/>
                </a:solidFill>
              </a:rPr>
              <a:t>Review protocol document annually</a:t>
            </a:r>
          </a:p>
          <a:p>
            <a:endParaRPr lang="en-US" altLang="en-US" dirty="0">
              <a:solidFill>
                <a:srgbClr val="000000"/>
              </a:solidFill>
            </a:endParaRPr>
          </a:p>
          <a:p>
            <a:r>
              <a:rPr lang="en-US" altLang="en-US" dirty="0">
                <a:solidFill>
                  <a:srgbClr val="000000"/>
                </a:solidFill>
              </a:rPr>
              <a:t>Request clarification on any items from VDOE Title I, Part A, specialist</a:t>
            </a:r>
          </a:p>
          <a:p>
            <a:endParaRPr lang="en-US" dirty="0"/>
          </a:p>
        </p:txBody>
      </p:sp>
    </p:spTree>
    <p:extLst>
      <p:ext uri="{BB962C8B-B14F-4D97-AF65-F5344CB8AC3E}">
        <p14:creationId xmlns:p14="http://schemas.microsoft.com/office/powerpoint/2010/main" val="19800974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Evidence </a:t>
            </a:r>
            <a:r>
              <a:rPr lang="en-US" dirty="0" smtClean="0"/>
              <a:t>Collection- Title I, Part A </a:t>
            </a:r>
            <a:r>
              <a:rPr lang="en-US" sz="1200" dirty="0" smtClean="0"/>
              <a:t>(continued)</a:t>
            </a:r>
            <a:endParaRPr lang="en-US" sz="1200" dirty="0"/>
          </a:p>
        </p:txBody>
      </p:sp>
      <p:sp>
        <p:nvSpPr>
          <p:cNvPr id="3" name="Content Placeholder 2"/>
          <p:cNvSpPr>
            <a:spLocks noGrp="1"/>
          </p:cNvSpPr>
          <p:nvPr>
            <p:ph idx="1"/>
          </p:nvPr>
        </p:nvSpPr>
        <p:spPr>
          <a:xfrm>
            <a:off x="-25400" y="873188"/>
            <a:ext cx="8229600" cy="3943349"/>
          </a:xfrm>
        </p:spPr>
        <p:txBody>
          <a:bodyPr>
            <a:normAutofit lnSpcReduction="10000"/>
          </a:bodyPr>
          <a:lstStyle/>
          <a:p>
            <a:r>
              <a:rPr lang="en-US" altLang="en-US" sz="2600" dirty="0">
                <a:solidFill>
                  <a:srgbClr val="000000"/>
                </a:solidFill>
              </a:rPr>
              <a:t>Establish electronic filing system to mirror protocol </a:t>
            </a:r>
            <a:r>
              <a:rPr lang="en-US" altLang="en-US" sz="2600" dirty="0" smtClean="0">
                <a:solidFill>
                  <a:srgbClr val="000000"/>
                </a:solidFill>
              </a:rPr>
              <a:t>document (required for virtual and optional for onsite monitoring)</a:t>
            </a:r>
            <a:endParaRPr lang="en-US" altLang="en-US" sz="2600" dirty="0">
              <a:solidFill>
                <a:srgbClr val="000000"/>
              </a:solidFill>
            </a:endParaRPr>
          </a:p>
          <a:p>
            <a:endParaRPr lang="en-US" altLang="en-US" sz="2600" dirty="0">
              <a:solidFill>
                <a:srgbClr val="000000"/>
              </a:solidFill>
            </a:endParaRPr>
          </a:p>
          <a:p>
            <a:r>
              <a:rPr lang="en-US" altLang="en-US" sz="2600" dirty="0">
                <a:solidFill>
                  <a:srgbClr val="000000"/>
                </a:solidFill>
              </a:rPr>
              <a:t>Assign areas of responsibility among several staff involved in the implementation of the program</a:t>
            </a:r>
          </a:p>
          <a:p>
            <a:endParaRPr lang="en-US" altLang="en-US" sz="2600" dirty="0">
              <a:solidFill>
                <a:srgbClr val="000000"/>
              </a:solidFill>
            </a:endParaRPr>
          </a:p>
          <a:p>
            <a:r>
              <a:rPr lang="en-US" altLang="en-US" sz="2600" dirty="0">
                <a:solidFill>
                  <a:srgbClr val="000000"/>
                </a:solidFill>
              </a:rPr>
              <a:t>Establish timelines and procedures for collection of evidence</a:t>
            </a:r>
          </a:p>
          <a:p>
            <a:endParaRPr lang="en-US" dirty="0"/>
          </a:p>
        </p:txBody>
      </p:sp>
    </p:spTree>
    <p:extLst>
      <p:ext uri="{BB962C8B-B14F-4D97-AF65-F5344CB8AC3E}">
        <p14:creationId xmlns:p14="http://schemas.microsoft.com/office/powerpoint/2010/main" val="10153011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latin typeface="Arial" panose="020B0604020202020204" pitchFamily="34" charset="0"/>
                <a:cs typeface="Arial" panose="020B0604020202020204" pitchFamily="34" charset="0"/>
              </a:rPr>
              <a:t>Order of Title I, Part A File Folders on Flash Drive</a:t>
            </a:r>
            <a:endParaRPr lang="en-US" sz="3200" dirty="0"/>
          </a:p>
        </p:txBody>
      </p:sp>
      <p:sp>
        <p:nvSpPr>
          <p:cNvPr id="7" name="File" descr="Decorative"/>
          <p:cNvSpPr>
            <a:spLocks noEditPoints="1" noChangeArrowheads="1"/>
          </p:cNvSpPr>
          <p:nvPr/>
        </p:nvSpPr>
        <p:spPr bwMode="auto">
          <a:xfrm>
            <a:off x="3073018" y="1051266"/>
            <a:ext cx="990600" cy="706903"/>
          </a:xfrm>
          <a:custGeom>
            <a:avLst/>
            <a:gdLst>
              <a:gd name="T0" fmla="*/ 10981 w 21600"/>
              <a:gd name="T1" fmla="*/ 3240 h 21600"/>
              <a:gd name="T2" fmla="*/ 0 w 21600"/>
              <a:gd name="T3" fmla="*/ 10800 h 21600"/>
              <a:gd name="T4" fmla="*/ 10800 w 21600"/>
              <a:gd name="T5" fmla="*/ 21600 h 21600"/>
              <a:gd name="T6" fmla="*/ 21600 w 21600"/>
              <a:gd name="T7" fmla="*/ 10800 h 21600"/>
              <a:gd name="T8" fmla="*/ 0 w 21600"/>
              <a:gd name="T9" fmla="*/ 21600 h 21600"/>
              <a:gd name="T10" fmla="*/ 21600 w 21600"/>
              <a:gd name="T11" fmla="*/ 21600 h 21600"/>
              <a:gd name="T12" fmla="*/ 1086 w 21600"/>
              <a:gd name="T13" fmla="*/ 4628 h 21600"/>
              <a:gd name="T14" fmla="*/ 20635 w 21600"/>
              <a:gd name="T15" fmla="*/ 20289 h 21600"/>
            </a:gdLst>
            <a:ahLst/>
            <a:cxnLst>
              <a:cxn ang="0">
                <a:pos x="T0" y="T1"/>
              </a:cxn>
              <a:cxn ang="0">
                <a:pos x="T2" y="T3"/>
              </a:cxn>
              <a:cxn ang="0">
                <a:pos x="T4" y="T5"/>
              </a:cxn>
              <a:cxn ang="0">
                <a:pos x="T6" y="T7"/>
              </a:cxn>
              <a:cxn ang="0">
                <a:pos x="T8" y="T9"/>
              </a:cxn>
              <a:cxn ang="0">
                <a:pos x="T10" y="T11"/>
              </a:cxn>
            </a:cxnLst>
            <a:rect l="T12" t="T13" r="T14" b="T15"/>
            <a:pathLst>
              <a:path w="21600" h="21600">
                <a:moveTo>
                  <a:pt x="19790" y="3240"/>
                </a:moveTo>
                <a:cubicBezTo>
                  <a:pt x="10981" y="3240"/>
                  <a:pt x="9171" y="3240"/>
                  <a:pt x="9050" y="3086"/>
                </a:cubicBezTo>
                <a:cubicBezTo>
                  <a:pt x="9050" y="2931"/>
                  <a:pt x="8930" y="2777"/>
                  <a:pt x="8930" y="2469"/>
                </a:cubicBezTo>
                <a:cubicBezTo>
                  <a:pt x="8930" y="2160"/>
                  <a:pt x="8809" y="1851"/>
                  <a:pt x="8688" y="1389"/>
                </a:cubicBezTo>
                <a:cubicBezTo>
                  <a:pt x="8568" y="1080"/>
                  <a:pt x="8326" y="771"/>
                  <a:pt x="8085" y="463"/>
                </a:cubicBezTo>
                <a:cubicBezTo>
                  <a:pt x="7723" y="154"/>
                  <a:pt x="7361" y="0"/>
                  <a:pt x="7361" y="0"/>
                </a:cubicBezTo>
                <a:cubicBezTo>
                  <a:pt x="7361" y="0"/>
                  <a:pt x="2293" y="0"/>
                  <a:pt x="2051" y="154"/>
                </a:cubicBezTo>
                <a:cubicBezTo>
                  <a:pt x="1689" y="309"/>
                  <a:pt x="1448" y="463"/>
                  <a:pt x="1327" y="771"/>
                </a:cubicBezTo>
                <a:cubicBezTo>
                  <a:pt x="1207" y="1080"/>
                  <a:pt x="1086" y="1389"/>
                  <a:pt x="965" y="1697"/>
                </a:cubicBezTo>
                <a:cubicBezTo>
                  <a:pt x="845" y="2160"/>
                  <a:pt x="724" y="2314"/>
                  <a:pt x="724" y="2469"/>
                </a:cubicBezTo>
                <a:cubicBezTo>
                  <a:pt x="603" y="2623"/>
                  <a:pt x="603" y="2777"/>
                  <a:pt x="483" y="2931"/>
                </a:cubicBezTo>
                <a:cubicBezTo>
                  <a:pt x="483" y="3086"/>
                  <a:pt x="362" y="3240"/>
                  <a:pt x="241" y="3240"/>
                </a:cubicBezTo>
                <a:lnTo>
                  <a:pt x="0" y="3394"/>
                </a:lnTo>
                <a:lnTo>
                  <a:pt x="0" y="3703"/>
                </a:lnTo>
                <a:lnTo>
                  <a:pt x="0" y="10800"/>
                </a:lnTo>
                <a:lnTo>
                  <a:pt x="0" y="21600"/>
                </a:lnTo>
                <a:lnTo>
                  <a:pt x="10981" y="21600"/>
                </a:lnTo>
                <a:lnTo>
                  <a:pt x="21600" y="21600"/>
                </a:lnTo>
                <a:lnTo>
                  <a:pt x="21600" y="10800"/>
                </a:lnTo>
                <a:lnTo>
                  <a:pt x="21600" y="5246"/>
                </a:lnTo>
                <a:lnTo>
                  <a:pt x="21600" y="4783"/>
                </a:lnTo>
                <a:cubicBezTo>
                  <a:pt x="21479" y="4320"/>
                  <a:pt x="21359" y="4011"/>
                  <a:pt x="21117" y="3703"/>
                </a:cubicBezTo>
                <a:cubicBezTo>
                  <a:pt x="20876" y="3549"/>
                  <a:pt x="20514" y="3394"/>
                  <a:pt x="20152" y="3240"/>
                </a:cubicBezTo>
                <a:close/>
              </a:path>
            </a:pathLst>
          </a:custGeom>
          <a:solidFill>
            <a:srgbClr val="FFFFCC"/>
          </a:solidFill>
          <a:ln w="9525">
            <a:solidFill>
              <a:srgbClr val="000000"/>
            </a:solidFill>
            <a:miter lim="800000"/>
            <a:headEnd/>
            <a:tailEnd/>
          </a:ln>
          <a:effectLst>
            <a:outerShdw dist="107763" dir="2700000" algn="ctr" rotWithShape="0">
              <a:srgbClr val="808080"/>
            </a:outerShdw>
          </a:effectLst>
        </p:spPr>
        <p:txBody>
          <a:bodyPr vert="horz" wrap="square" lIns="91440" tIns="45720" rIns="91440" bIns="45720" numCol="1" anchor="t" anchorCtr="0" compatLnSpc="1">
            <a:prstTxWarp prst="textNoShape">
              <a:avLst/>
            </a:prstTxWarp>
          </a:bodyPr>
          <a:lstStyle/>
          <a:p>
            <a:endParaRPr lang="en-US" dirty="0"/>
          </a:p>
        </p:txBody>
      </p:sp>
      <p:sp>
        <p:nvSpPr>
          <p:cNvPr id="11" name="Rectangle 10"/>
          <p:cNvSpPr/>
          <p:nvPr/>
        </p:nvSpPr>
        <p:spPr>
          <a:xfrm>
            <a:off x="4724400" y="1200150"/>
            <a:ext cx="914400" cy="1200329"/>
          </a:xfrm>
          <a:prstGeom prst="rect">
            <a:avLst/>
          </a:prstGeom>
        </p:spPr>
        <p:txBody>
          <a:bodyPr wrap="square">
            <a:spAutoFit/>
          </a:bodyPr>
          <a:lstStyle/>
          <a:p>
            <a:r>
              <a:rPr lang="en-US" dirty="0">
                <a:latin typeface="Verdana" panose="020B0604030504040204" pitchFamily="34" charset="0"/>
                <a:ea typeface="Verdana" panose="020B0604030504040204" pitchFamily="34" charset="0"/>
                <a:cs typeface="Verdana" panose="020B0604030504040204" pitchFamily="34" charset="0"/>
              </a:rPr>
              <a:t>1.0 </a:t>
            </a:r>
            <a:r>
              <a:rPr lang="en-US" dirty="0" smtClean="0">
                <a:latin typeface="Verdana" panose="020B0604030504040204" pitchFamily="34" charset="0"/>
                <a:ea typeface="Verdana" panose="020B0604030504040204" pitchFamily="34" charset="0"/>
                <a:cs typeface="Verdana" panose="020B0604030504040204" pitchFamily="34" charset="0"/>
              </a:rPr>
              <a:t>a</a:t>
            </a:r>
          </a:p>
          <a:p>
            <a:endParaRPr lang="en-US" dirty="0">
              <a:latin typeface="Verdana" panose="020B0604030504040204" pitchFamily="34" charset="0"/>
              <a:ea typeface="Verdana" panose="020B0604030504040204" pitchFamily="34" charset="0"/>
              <a:cs typeface="Verdana" panose="020B0604030504040204" pitchFamily="34" charset="0"/>
            </a:endParaRPr>
          </a:p>
          <a:p>
            <a:endParaRPr lang="en-US" dirty="0">
              <a:latin typeface="Verdana" panose="020B0604030504040204" pitchFamily="34" charset="0"/>
              <a:ea typeface="Verdana" panose="020B0604030504040204" pitchFamily="34" charset="0"/>
              <a:cs typeface="Verdana" panose="020B0604030504040204" pitchFamily="34" charset="0"/>
            </a:endParaRPr>
          </a:p>
          <a:p>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9" name="File" descr="Decorative"/>
          <p:cNvSpPr>
            <a:spLocks noEditPoints="1" noChangeArrowheads="1"/>
          </p:cNvSpPr>
          <p:nvPr/>
        </p:nvSpPr>
        <p:spPr bwMode="auto">
          <a:xfrm>
            <a:off x="3073018" y="2139359"/>
            <a:ext cx="990600" cy="706903"/>
          </a:xfrm>
          <a:custGeom>
            <a:avLst/>
            <a:gdLst>
              <a:gd name="T0" fmla="*/ 10981 w 21600"/>
              <a:gd name="T1" fmla="*/ 3240 h 21600"/>
              <a:gd name="T2" fmla="*/ 0 w 21600"/>
              <a:gd name="T3" fmla="*/ 10800 h 21600"/>
              <a:gd name="T4" fmla="*/ 10800 w 21600"/>
              <a:gd name="T5" fmla="*/ 21600 h 21600"/>
              <a:gd name="T6" fmla="*/ 21600 w 21600"/>
              <a:gd name="T7" fmla="*/ 10800 h 21600"/>
              <a:gd name="T8" fmla="*/ 0 w 21600"/>
              <a:gd name="T9" fmla="*/ 21600 h 21600"/>
              <a:gd name="T10" fmla="*/ 21600 w 21600"/>
              <a:gd name="T11" fmla="*/ 21600 h 21600"/>
              <a:gd name="T12" fmla="*/ 1086 w 21600"/>
              <a:gd name="T13" fmla="*/ 4628 h 21600"/>
              <a:gd name="T14" fmla="*/ 20635 w 21600"/>
              <a:gd name="T15" fmla="*/ 20289 h 21600"/>
            </a:gdLst>
            <a:ahLst/>
            <a:cxnLst>
              <a:cxn ang="0">
                <a:pos x="T0" y="T1"/>
              </a:cxn>
              <a:cxn ang="0">
                <a:pos x="T2" y="T3"/>
              </a:cxn>
              <a:cxn ang="0">
                <a:pos x="T4" y="T5"/>
              </a:cxn>
              <a:cxn ang="0">
                <a:pos x="T6" y="T7"/>
              </a:cxn>
              <a:cxn ang="0">
                <a:pos x="T8" y="T9"/>
              </a:cxn>
              <a:cxn ang="0">
                <a:pos x="T10" y="T11"/>
              </a:cxn>
            </a:cxnLst>
            <a:rect l="T12" t="T13" r="T14" b="T15"/>
            <a:pathLst>
              <a:path w="21600" h="21600">
                <a:moveTo>
                  <a:pt x="19790" y="3240"/>
                </a:moveTo>
                <a:cubicBezTo>
                  <a:pt x="10981" y="3240"/>
                  <a:pt x="9171" y="3240"/>
                  <a:pt x="9050" y="3086"/>
                </a:cubicBezTo>
                <a:cubicBezTo>
                  <a:pt x="9050" y="2931"/>
                  <a:pt x="8930" y="2777"/>
                  <a:pt x="8930" y="2469"/>
                </a:cubicBezTo>
                <a:cubicBezTo>
                  <a:pt x="8930" y="2160"/>
                  <a:pt x="8809" y="1851"/>
                  <a:pt x="8688" y="1389"/>
                </a:cubicBezTo>
                <a:cubicBezTo>
                  <a:pt x="8568" y="1080"/>
                  <a:pt x="8326" y="771"/>
                  <a:pt x="8085" y="463"/>
                </a:cubicBezTo>
                <a:cubicBezTo>
                  <a:pt x="7723" y="154"/>
                  <a:pt x="7361" y="0"/>
                  <a:pt x="7361" y="0"/>
                </a:cubicBezTo>
                <a:cubicBezTo>
                  <a:pt x="7361" y="0"/>
                  <a:pt x="2293" y="0"/>
                  <a:pt x="2051" y="154"/>
                </a:cubicBezTo>
                <a:cubicBezTo>
                  <a:pt x="1689" y="309"/>
                  <a:pt x="1448" y="463"/>
                  <a:pt x="1327" y="771"/>
                </a:cubicBezTo>
                <a:cubicBezTo>
                  <a:pt x="1207" y="1080"/>
                  <a:pt x="1086" y="1389"/>
                  <a:pt x="965" y="1697"/>
                </a:cubicBezTo>
                <a:cubicBezTo>
                  <a:pt x="845" y="2160"/>
                  <a:pt x="724" y="2314"/>
                  <a:pt x="724" y="2469"/>
                </a:cubicBezTo>
                <a:cubicBezTo>
                  <a:pt x="603" y="2623"/>
                  <a:pt x="603" y="2777"/>
                  <a:pt x="483" y="2931"/>
                </a:cubicBezTo>
                <a:cubicBezTo>
                  <a:pt x="483" y="3086"/>
                  <a:pt x="362" y="3240"/>
                  <a:pt x="241" y="3240"/>
                </a:cubicBezTo>
                <a:lnTo>
                  <a:pt x="0" y="3394"/>
                </a:lnTo>
                <a:lnTo>
                  <a:pt x="0" y="3703"/>
                </a:lnTo>
                <a:lnTo>
                  <a:pt x="0" y="10800"/>
                </a:lnTo>
                <a:lnTo>
                  <a:pt x="0" y="21600"/>
                </a:lnTo>
                <a:lnTo>
                  <a:pt x="10981" y="21600"/>
                </a:lnTo>
                <a:lnTo>
                  <a:pt x="21600" y="21600"/>
                </a:lnTo>
                <a:lnTo>
                  <a:pt x="21600" y="10800"/>
                </a:lnTo>
                <a:lnTo>
                  <a:pt x="21600" y="5246"/>
                </a:lnTo>
                <a:lnTo>
                  <a:pt x="21600" y="4783"/>
                </a:lnTo>
                <a:cubicBezTo>
                  <a:pt x="21479" y="4320"/>
                  <a:pt x="21359" y="4011"/>
                  <a:pt x="21117" y="3703"/>
                </a:cubicBezTo>
                <a:cubicBezTo>
                  <a:pt x="20876" y="3549"/>
                  <a:pt x="20514" y="3394"/>
                  <a:pt x="20152" y="3240"/>
                </a:cubicBezTo>
                <a:close/>
              </a:path>
            </a:pathLst>
          </a:custGeom>
          <a:solidFill>
            <a:srgbClr val="FFFFCC"/>
          </a:solidFill>
          <a:ln w="9525">
            <a:solidFill>
              <a:srgbClr val="000000"/>
            </a:solidFill>
            <a:miter lim="800000"/>
            <a:headEnd/>
            <a:tailEnd/>
          </a:ln>
          <a:effectLst>
            <a:outerShdw dist="107763" dir="2700000" algn="ctr" rotWithShape="0">
              <a:srgbClr val="808080"/>
            </a:outerShdw>
          </a:effectLst>
        </p:spPr>
        <p:txBody>
          <a:bodyPr vert="horz" wrap="square" lIns="91440" tIns="45720" rIns="91440" bIns="45720" numCol="1" anchor="t" anchorCtr="0" compatLnSpc="1">
            <a:prstTxWarp prst="textNoShape">
              <a:avLst/>
            </a:prstTxWarp>
          </a:bodyPr>
          <a:lstStyle/>
          <a:p>
            <a:endParaRPr lang="en-US" dirty="0"/>
          </a:p>
        </p:txBody>
      </p:sp>
      <p:sp>
        <p:nvSpPr>
          <p:cNvPr id="12" name="Rectangle 11"/>
          <p:cNvSpPr/>
          <p:nvPr/>
        </p:nvSpPr>
        <p:spPr>
          <a:xfrm>
            <a:off x="4724400" y="2343150"/>
            <a:ext cx="914400" cy="1200329"/>
          </a:xfrm>
          <a:prstGeom prst="rect">
            <a:avLst/>
          </a:prstGeom>
        </p:spPr>
        <p:txBody>
          <a:bodyPr wrap="square">
            <a:spAutoFit/>
          </a:bodyPr>
          <a:lstStyle/>
          <a:p>
            <a:r>
              <a:rPr lang="en-US" dirty="0" smtClean="0">
                <a:latin typeface="Verdana" panose="020B0604030504040204" pitchFamily="34" charset="0"/>
                <a:ea typeface="Verdana" panose="020B0604030504040204" pitchFamily="34" charset="0"/>
                <a:cs typeface="Verdana" panose="020B0604030504040204" pitchFamily="34" charset="0"/>
              </a:rPr>
              <a:t>1.1 a</a:t>
            </a:r>
          </a:p>
          <a:p>
            <a:endParaRPr lang="en-US" dirty="0">
              <a:latin typeface="Verdana" panose="020B0604030504040204" pitchFamily="34" charset="0"/>
              <a:ea typeface="Verdana" panose="020B0604030504040204" pitchFamily="34" charset="0"/>
              <a:cs typeface="Verdana" panose="020B0604030504040204" pitchFamily="34" charset="0"/>
            </a:endParaRPr>
          </a:p>
          <a:p>
            <a:endParaRPr lang="en-US" dirty="0">
              <a:latin typeface="Verdana" panose="020B0604030504040204" pitchFamily="34" charset="0"/>
              <a:ea typeface="Verdana" panose="020B0604030504040204" pitchFamily="34" charset="0"/>
              <a:cs typeface="Verdana" panose="020B0604030504040204" pitchFamily="34" charset="0"/>
            </a:endParaRPr>
          </a:p>
          <a:p>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10" name="File" descr="Decorative"/>
          <p:cNvSpPr>
            <a:spLocks noEditPoints="1" noChangeArrowheads="1"/>
          </p:cNvSpPr>
          <p:nvPr/>
        </p:nvSpPr>
        <p:spPr bwMode="auto">
          <a:xfrm>
            <a:off x="3073018" y="3252790"/>
            <a:ext cx="990600" cy="706903"/>
          </a:xfrm>
          <a:custGeom>
            <a:avLst/>
            <a:gdLst>
              <a:gd name="T0" fmla="*/ 10981 w 21600"/>
              <a:gd name="T1" fmla="*/ 3240 h 21600"/>
              <a:gd name="T2" fmla="*/ 0 w 21600"/>
              <a:gd name="T3" fmla="*/ 10800 h 21600"/>
              <a:gd name="T4" fmla="*/ 10800 w 21600"/>
              <a:gd name="T5" fmla="*/ 21600 h 21600"/>
              <a:gd name="T6" fmla="*/ 21600 w 21600"/>
              <a:gd name="T7" fmla="*/ 10800 h 21600"/>
              <a:gd name="T8" fmla="*/ 0 w 21600"/>
              <a:gd name="T9" fmla="*/ 21600 h 21600"/>
              <a:gd name="T10" fmla="*/ 21600 w 21600"/>
              <a:gd name="T11" fmla="*/ 21600 h 21600"/>
              <a:gd name="T12" fmla="*/ 1086 w 21600"/>
              <a:gd name="T13" fmla="*/ 4628 h 21600"/>
              <a:gd name="T14" fmla="*/ 20635 w 21600"/>
              <a:gd name="T15" fmla="*/ 20289 h 21600"/>
            </a:gdLst>
            <a:ahLst/>
            <a:cxnLst>
              <a:cxn ang="0">
                <a:pos x="T0" y="T1"/>
              </a:cxn>
              <a:cxn ang="0">
                <a:pos x="T2" y="T3"/>
              </a:cxn>
              <a:cxn ang="0">
                <a:pos x="T4" y="T5"/>
              </a:cxn>
              <a:cxn ang="0">
                <a:pos x="T6" y="T7"/>
              </a:cxn>
              <a:cxn ang="0">
                <a:pos x="T8" y="T9"/>
              </a:cxn>
              <a:cxn ang="0">
                <a:pos x="T10" y="T11"/>
              </a:cxn>
            </a:cxnLst>
            <a:rect l="T12" t="T13" r="T14" b="T15"/>
            <a:pathLst>
              <a:path w="21600" h="21600">
                <a:moveTo>
                  <a:pt x="19790" y="3240"/>
                </a:moveTo>
                <a:cubicBezTo>
                  <a:pt x="10981" y="3240"/>
                  <a:pt x="9171" y="3240"/>
                  <a:pt x="9050" y="3086"/>
                </a:cubicBezTo>
                <a:cubicBezTo>
                  <a:pt x="9050" y="2931"/>
                  <a:pt x="8930" y="2777"/>
                  <a:pt x="8930" y="2469"/>
                </a:cubicBezTo>
                <a:cubicBezTo>
                  <a:pt x="8930" y="2160"/>
                  <a:pt x="8809" y="1851"/>
                  <a:pt x="8688" y="1389"/>
                </a:cubicBezTo>
                <a:cubicBezTo>
                  <a:pt x="8568" y="1080"/>
                  <a:pt x="8326" y="771"/>
                  <a:pt x="8085" y="463"/>
                </a:cubicBezTo>
                <a:cubicBezTo>
                  <a:pt x="7723" y="154"/>
                  <a:pt x="7361" y="0"/>
                  <a:pt x="7361" y="0"/>
                </a:cubicBezTo>
                <a:cubicBezTo>
                  <a:pt x="7361" y="0"/>
                  <a:pt x="2293" y="0"/>
                  <a:pt x="2051" y="154"/>
                </a:cubicBezTo>
                <a:cubicBezTo>
                  <a:pt x="1689" y="309"/>
                  <a:pt x="1448" y="463"/>
                  <a:pt x="1327" y="771"/>
                </a:cubicBezTo>
                <a:cubicBezTo>
                  <a:pt x="1207" y="1080"/>
                  <a:pt x="1086" y="1389"/>
                  <a:pt x="965" y="1697"/>
                </a:cubicBezTo>
                <a:cubicBezTo>
                  <a:pt x="845" y="2160"/>
                  <a:pt x="724" y="2314"/>
                  <a:pt x="724" y="2469"/>
                </a:cubicBezTo>
                <a:cubicBezTo>
                  <a:pt x="603" y="2623"/>
                  <a:pt x="603" y="2777"/>
                  <a:pt x="483" y="2931"/>
                </a:cubicBezTo>
                <a:cubicBezTo>
                  <a:pt x="483" y="3086"/>
                  <a:pt x="362" y="3240"/>
                  <a:pt x="241" y="3240"/>
                </a:cubicBezTo>
                <a:lnTo>
                  <a:pt x="0" y="3394"/>
                </a:lnTo>
                <a:lnTo>
                  <a:pt x="0" y="3703"/>
                </a:lnTo>
                <a:lnTo>
                  <a:pt x="0" y="10800"/>
                </a:lnTo>
                <a:lnTo>
                  <a:pt x="0" y="21600"/>
                </a:lnTo>
                <a:lnTo>
                  <a:pt x="10981" y="21600"/>
                </a:lnTo>
                <a:lnTo>
                  <a:pt x="21600" y="21600"/>
                </a:lnTo>
                <a:lnTo>
                  <a:pt x="21600" y="10800"/>
                </a:lnTo>
                <a:lnTo>
                  <a:pt x="21600" y="5246"/>
                </a:lnTo>
                <a:lnTo>
                  <a:pt x="21600" y="4783"/>
                </a:lnTo>
                <a:cubicBezTo>
                  <a:pt x="21479" y="4320"/>
                  <a:pt x="21359" y="4011"/>
                  <a:pt x="21117" y="3703"/>
                </a:cubicBezTo>
                <a:cubicBezTo>
                  <a:pt x="20876" y="3549"/>
                  <a:pt x="20514" y="3394"/>
                  <a:pt x="20152" y="3240"/>
                </a:cubicBezTo>
                <a:close/>
              </a:path>
            </a:pathLst>
          </a:custGeom>
          <a:solidFill>
            <a:srgbClr val="FFFFCC"/>
          </a:solidFill>
          <a:ln w="9525">
            <a:solidFill>
              <a:srgbClr val="000000"/>
            </a:solidFill>
            <a:miter lim="800000"/>
            <a:headEnd/>
            <a:tailEnd/>
          </a:ln>
          <a:effectLst>
            <a:outerShdw dist="107763" dir="2700000" algn="ctr" rotWithShape="0">
              <a:srgbClr val="808080"/>
            </a:outerShdw>
          </a:effectLst>
        </p:spPr>
        <p:txBody>
          <a:bodyPr vert="horz" wrap="square" lIns="91440" tIns="45720" rIns="91440" bIns="45720" numCol="1" anchor="t" anchorCtr="0" compatLnSpc="1">
            <a:prstTxWarp prst="textNoShape">
              <a:avLst/>
            </a:prstTxWarp>
          </a:bodyPr>
          <a:lstStyle/>
          <a:p>
            <a:endParaRPr lang="en-US" dirty="0"/>
          </a:p>
        </p:txBody>
      </p:sp>
      <p:sp>
        <p:nvSpPr>
          <p:cNvPr id="13" name="Rectangle 12"/>
          <p:cNvSpPr/>
          <p:nvPr/>
        </p:nvSpPr>
        <p:spPr>
          <a:xfrm>
            <a:off x="4724400" y="3486150"/>
            <a:ext cx="914400" cy="1200329"/>
          </a:xfrm>
          <a:prstGeom prst="rect">
            <a:avLst/>
          </a:prstGeom>
        </p:spPr>
        <p:txBody>
          <a:bodyPr wrap="square">
            <a:spAutoFit/>
          </a:bodyPr>
          <a:lstStyle/>
          <a:p>
            <a:r>
              <a:rPr lang="en-US" dirty="0" smtClean="0">
                <a:latin typeface="Verdana" panose="020B0604030504040204" pitchFamily="34" charset="0"/>
                <a:ea typeface="Verdana" panose="020B0604030504040204" pitchFamily="34" charset="0"/>
                <a:cs typeface="Verdana" panose="020B0604030504040204" pitchFamily="34" charset="0"/>
              </a:rPr>
              <a:t>1.1 b</a:t>
            </a:r>
          </a:p>
          <a:p>
            <a:endParaRPr lang="en-US" dirty="0">
              <a:latin typeface="Verdana" panose="020B0604030504040204" pitchFamily="34" charset="0"/>
              <a:ea typeface="Verdana" panose="020B0604030504040204" pitchFamily="34" charset="0"/>
              <a:cs typeface="Verdana" panose="020B0604030504040204" pitchFamily="34" charset="0"/>
            </a:endParaRPr>
          </a:p>
          <a:p>
            <a:endParaRPr lang="en-US" dirty="0">
              <a:latin typeface="Verdana" panose="020B0604030504040204" pitchFamily="34" charset="0"/>
              <a:ea typeface="Verdana" panose="020B0604030504040204" pitchFamily="34" charset="0"/>
              <a:cs typeface="Verdana" panose="020B0604030504040204" pitchFamily="34" charset="0"/>
            </a:endParaRPr>
          </a:p>
          <a:p>
            <a:endParaRPr lang="en-US"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5552459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120"/>
            <a:ext cx="9144000" cy="1122830"/>
          </a:xfrm>
        </p:spPr>
        <p:txBody>
          <a:bodyPr/>
          <a:lstStyle/>
          <a:p>
            <a:r>
              <a:rPr lang="en-US" sz="3600" dirty="0" smtClean="0"/>
              <a:t>Each Folder Should Contain Evidence for the Protocol Item</a:t>
            </a:r>
            <a:endParaRPr lang="en-US" sz="3600" dirty="0"/>
          </a:p>
        </p:txBody>
      </p:sp>
      <p:pic>
        <p:nvPicPr>
          <p:cNvPr id="4" name="Picture 2" descr="decorative&#10;"/>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1932976" y="1188363"/>
            <a:ext cx="1013260" cy="723757"/>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2839375" y="1450455"/>
            <a:ext cx="3733800" cy="923330"/>
          </a:xfrm>
          <a:prstGeom prst="rect">
            <a:avLst/>
          </a:prstGeom>
          <a:noFill/>
        </p:spPr>
        <p:txBody>
          <a:bodyPr wrap="square" rtlCol="0">
            <a:spAutoFit/>
          </a:bodyPr>
          <a:lstStyle/>
          <a:p>
            <a:r>
              <a:rPr lang="en-US" dirty="0">
                <a:latin typeface="Verdana" panose="020B0604030504040204" pitchFamily="34" charset="0"/>
                <a:ea typeface="Verdana" panose="020B0604030504040204" pitchFamily="34" charset="0"/>
                <a:cs typeface="Verdana" panose="020B0604030504040204" pitchFamily="34" charset="0"/>
              </a:rPr>
              <a:t>AES School Quality Profile</a:t>
            </a:r>
          </a:p>
          <a:p>
            <a:endParaRPr lang="en-US" dirty="0">
              <a:latin typeface="Verdana" panose="020B0604030504040204" pitchFamily="34" charset="0"/>
              <a:ea typeface="Verdana" panose="020B0604030504040204" pitchFamily="34" charset="0"/>
              <a:cs typeface="Verdana" panose="020B0604030504040204" pitchFamily="34" charset="0"/>
            </a:endParaRPr>
          </a:p>
          <a:p>
            <a:endParaRPr lang="en-US" dirty="0"/>
          </a:p>
        </p:txBody>
      </p:sp>
      <p:pic>
        <p:nvPicPr>
          <p:cNvPr id="5" name="Picture 2" descr="decorative&#1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32976" y="1943171"/>
            <a:ext cx="1013260" cy="723757"/>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2819400" y="2156729"/>
            <a:ext cx="3733800" cy="923330"/>
          </a:xfrm>
          <a:prstGeom prst="rect">
            <a:avLst/>
          </a:prstGeom>
          <a:noFill/>
        </p:spPr>
        <p:txBody>
          <a:bodyPr wrap="square" rtlCol="0">
            <a:spAutoFit/>
          </a:bodyPr>
          <a:lstStyle/>
          <a:p>
            <a:r>
              <a:rPr lang="en-US" dirty="0" smtClean="0">
                <a:latin typeface="Verdana" panose="020B0604030504040204" pitchFamily="34" charset="0"/>
                <a:ea typeface="Verdana" panose="020B0604030504040204" pitchFamily="34" charset="0"/>
                <a:cs typeface="Verdana" panose="020B0604030504040204" pitchFamily="34" charset="0"/>
              </a:rPr>
              <a:t>BES </a:t>
            </a:r>
            <a:r>
              <a:rPr lang="en-US" dirty="0">
                <a:latin typeface="Verdana" panose="020B0604030504040204" pitchFamily="34" charset="0"/>
                <a:ea typeface="Verdana" panose="020B0604030504040204" pitchFamily="34" charset="0"/>
                <a:cs typeface="Verdana" panose="020B0604030504040204" pitchFamily="34" charset="0"/>
              </a:rPr>
              <a:t>School Quality Profile</a:t>
            </a:r>
          </a:p>
          <a:p>
            <a:endParaRPr lang="en-US" dirty="0">
              <a:latin typeface="Verdana" panose="020B0604030504040204" pitchFamily="34" charset="0"/>
              <a:ea typeface="Verdana" panose="020B0604030504040204" pitchFamily="34" charset="0"/>
              <a:cs typeface="Verdana" panose="020B0604030504040204" pitchFamily="34" charset="0"/>
            </a:endParaRPr>
          </a:p>
          <a:p>
            <a:endParaRPr lang="en-US" dirty="0"/>
          </a:p>
        </p:txBody>
      </p:sp>
      <p:pic>
        <p:nvPicPr>
          <p:cNvPr id="6" name="Picture 2" descr="decorative&#1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32976" y="2719325"/>
            <a:ext cx="1013260" cy="723757"/>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2839375" y="2876550"/>
            <a:ext cx="3733800" cy="923330"/>
          </a:xfrm>
          <a:prstGeom prst="rect">
            <a:avLst/>
          </a:prstGeom>
          <a:noFill/>
        </p:spPr>
        <p:txBody>
          <a:bodyPr wrap="square" rtlCol="0">
            <a:spAutoFit/>
          </a:bodyPr>
          <a:lstStyle/>
          <a:p>
            <a:r>
              <a:rPr lang="en-US" dirty="0" smtClean="0">
                <a:latin typeface="Verdana" panose="020B0604030504040204" pitchFamily="34" charset="0"/>
                <a:ea typeface="Verdana" panose="020B0604030504040204" pitchFamily="34" charset="0"/>
                <a:cs typeface="Verdana" panose="020B0604030504040204" pitchFamily="34" charset="0"/>
              </a:rPr>
              <a:t>CES </a:t>
            </a:r>
            <a:r>
              <a:rPr lang="en-US" dirty="0">
                <a:latin typeface="Verdana" panose="020B0604030504040204" pitchFamily="34" charset="0"/>
                <a:ea typeface="Verdana" panose="020B0604030504040204" pitchFamily="34" charset="0"/>
                <a:cs typeface="Verdana" panose="020B0604030504040204" pitchFamily="34" charset="0"/>
              </a:rPr>
              <a:t>School Quality Profile</a:t>
            </a:r>
          </a:p>
          <a:p>
            <a:endParaRPr lang="en-US" dirty="0">
              <a:latin typeface="Verdana" panose="020B0604030504040204" pitchFamily="34" charset="0"/>
              <a:ea typeface="Verdana" panose="020B0604030504040204" pitchFamily="34" charset="0"/>
              <a:cs typeface="Verdana" panose="020B0604030504040204" pitchFamily="34" charset="0"/>
            </a:endParaRPr>
          </a:p>
          <a:p>
            <a:endParaRPr lang="en-US" dirty="0"/>
          </a:p>
        </p:txBody>
      </p:sp>
      <p:pic>
        <p:nvPicPr>
          <p:cNvPr id="7" name="Picture 2" descr="decorative&#1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32976" y="3486150"/>
            <a:ext cx="1013260" cy="723757"/>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2839375" y="3596371"/>
            <a:ext cx="3733800" cy="923330"/>
          </a:xfrm>
          <a:prstGeom prst="rect">
            <a:avLst/>
          </a:prstGeom>
          <a:noFill/>
        </p:spPr>
        <p:txBody>
          <a:bodyPr wrap="square" rtlCol="0">
            <a:spAutoFit/>
          </a:bodyPr>
          <a:lstStyle/>
          <a:p>
            <a:r>
              <a:rPr lang="en-US" dirty="0" smtClean="0">
                <a:latin typeface="Verdana" panose="020B0604030504040204" pitchFamily="34" charset="0"/>
                <a:ea typeface="Verdana" panose="020B0604030504040204" pitchFamily="34" charset="0"/>
                <a:cs typeface="Verdana" panose="020B0604030504040204" pitchFamily="34" charset="0"/>
              </a:rPr>
              <a:t>DES </a:t>
            </a:r>
            <a:r>
              <a:rPr lang="en-US" dirty="0">
                <a:latin typeface="Verdana" panose="020B0604030504040204" pitchFamily="34" charset="0"/>
                <a:ea typeface="Verdana" panose="020B0604030504040204" pitchFamily="34" charset="0"/>
                <a:cs typeface="Verdana" panose="020B0604030504040204" pitchFamily="34" charset="0"/>
              </a:rPr>
              <a:t>School Quality Profile</a:t>
            </a:r>
          </a:p>
          <a:p>
            <a:endParaRPr lang="en-US" dirty="0">
              <a:latin typeface="Verdana" panose="020B0604030504040204" pitchFamily="34" charset="0"/>
              <a:ea typeface="Verdana" panose="020B0604030504040204" pitchFamily="34" charset="0"/>
              <a:cs typeface="Verdana" panose="020B0604030504040204" pitchFamily="34" charset="0"/>
            </a:endParaRPr>
          </a:p>
          <a:p>
            <a:endParaRPr lang="en-US" dirty="0"/>
          </a:p>
        </p:txBody>
      </p:sp>
    </p:spTree>
    <p:extLst>
      <p:ext uri="{BB962C8B-B14F-4D97-AF65-F5344CB8AC3E}">
        <p14:creationId xmlns:p14="http://schemas.microsoft.com/office/powerpoint/2010/main" val="16641396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Prior to </a:t>
            </a:r>
            <a:r>
              <a:rPr lang="en-US" dirty="0" smtClean="0"/>
              <a:t>a Title I, Part A </a:t>
            </a:r>
            <a:r>
              <a:rPr lang="en-US" dirty="0" smtClean="0"/>
              <a:t>Virtual Visit</a:t>
            </a:r>
            <a:endParaRPr lang="en-US" dirty="0"/>
          </a:p>
        </p:txBody>
      </p:sp>
      <p:sp>
        <p:nvSpPr>
          <p:cNvPr id="3" name="Content Placeholder 2"/>
          <p:cNvSpPr>
            <a:spLocks noGrp="1"/>
          </p:cNvSpPr>
          <p:nvPr>
            <p:ph idx="1"/>
          </p:nvPr>
        </p:nvSpPr>
        <p:spPr>
          <a:xfrm>
            <a:off x="0" y="971550"/>
            <a:ext cx="8534400" cy="3657599"/>
          </a:xfrm>
        </p:spPr>
        <p:txBody>
          <a:bodyPr>
            <a:normAutofit fontScale="62500" lnSpcReduction="20000"/>
          </a:bodyPr>
          <a:lstStyle/>
          <a:p>
            <a:pPr marL="285750" indent="-285750"/>
            <a:r>
              <a:rPr lang="en-US" sz="3800" dirty="0"/>
              <a:t>The SEA will send a confirmation email to the LEA with an address for mailing the flash drive and completed protocol and the date by which it is due.</a:t>
            </a:r>
          </a:p>
          <a:p>
            <a:pPr marL="285750" indent="-285750"/>
            <a:endParaRPr lang="en-US" sz="2900" dirty="0"/>
          </a:p>
          <a:p>
            <a:pPr marL="285750" indent="-285750"/>
            <a:r>
              <a:rPr lang="en-US" sz="3800" dirty="0"/>
              <a:t>The LEA will mail the flash drive including all necessary evidence  for Title I, Part A, and Title V, Part B, Subpart 2, (if </a:t>
            </a:r>
            <a:r>
              <a:rPr lang="en-US" sz="3800" dirty="0" smtClean="0"/>
              <a:t>applicable)and a </a:t>
            </a:r>
            <a:r>
              <a:rPr lang="en-US" sz="3800" dirty="0"/>
              <a:t>file with the completed protocol(s) two weeks prior to the monitoring date.</a:t>
            </a:r>
          </a:p>
          <a:p>
            <a:pPr marL="285750" indent="-285750"/>
            <a:endParaRPr lang="en-US" sz="2900" dirty="0"/>
          </a:p>
          <a:p>
            <a:pPr marL="285750" indent="-285750"/>
            <a:r>
              <a:rPr lang="en-US" sz="3800" dirty="0"/>
              <a:t>The SEA will email details for connecting via phone prior to the monitoring visit.</a:t>
            </a:r>
          </a:p>
          <a:p>
            <a:endParaRPr lang="en-US" dirty="0"/>
          </a:p>
        </p:txBody>
      </p:sp>
    </p:spTree>
    <p:extLst>
      <p:ext uri="{BB962C8B-B14F-4D97-AF65-F5344CB8AC3E}">
        <p14:creationId xmlns:p14="http://schemas.microsoft.com/office/powerpoint/2010/main" val="155040771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Prior to </a:t>
            </a:r>
            <a:r>
              <a:rPr lang="en-US" dirty="0" smtClean="0"/>
              <a:t>a Title I, Part A </a:t>
            </a:r>
            <a:r>
              <a:rPr lang="en-US" dirty="0" smtClean="0"/>
              <a:t>Onsite Visit</a:t>
            </a:r>
            <a:endParaRPr lang="en-US" dirty="0"/>
          </a:p>
        </p:txBody>
      </p:sp>
      <p:sp>
        <p:nvSpPr>
          <p:cNvPr id="3" name="Content Placeholder 2"/>
          <p:cNvSpPr>
            <a:spLocks noGrp="1"/>
          </p:cNvSpPr>
          <p:nvPr>
            <p:ph idx="1"/>
          </p:nvPr>
        </p:nvSpPr>
        <p:spPr>
          <a:xfrm>
            <a:off x="152400" y="1047750"/>
            <a:ext cx="8229600" cy="3352800"/>
          </a:xfrm>
        </p:spPr>
        <p:txBody>
          <a:bodyPr>
            <a:normAutofit fontScale="77500" lnSpcReduction="20000"/>
          </a:bodyPr>
          <a:lstStyle/>
          <a:p>
            <a:r>
              <a:rPr lang="en-US" altLang="en-US" dirty="0"/>
              <a:t>The SEA will send a confirmation email to the LEA with the date by which the protocol is due.</a:t>
            </a:r>
          </a:p>
          <a:p>
            <a:endParaRPr lang="en-US" altLang="en-US" dirty="0"/>
          </a:p>
          <a:p>
            <a:r>
              <a:rPr lang="en-US" altLang="en-US" dirty="0"/>
              <a:t>The LEA will email the completed protocol for Title I, Part A, and Title V, Part B, Subpart 2 (if applicable) two weeks prior to the monitoring date.</a:t>
            </a:r>
          </a:p>
          <a:p>
            <a:endParaRPr lang="en-US" altLang="en-US" dirty="0"/>
          </a:p>
          <a:p>
            <a:r>
              <a:rPr lang="en-US" altLang="en-US" dirty="0"/>
              <a:t>The SEA will communicate with the LEA regarding location of the monitoring visit and other necessary details.</a:t>
            </a:r>
          </a:p>
          <a:p>
            <a:endParaRPr lang="en-US" dirty="0"/>
          </a:p>
        </p:txBody>
      </p:sp>
    </p:spTree>
    <p:extLst>
      <p:ext uri="{BB962C8B-B14F-4D97-AF65-F5344CB8AC3E}">
        <p14:creationId xmlns:p14="http://schemas.microsoft.com/office/powerpoint/2010/main" val="14845701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noAutofit/>
          </a:bodyPr>
          <a:lstStyle/>
          <a:p>
            <a:pPr algn="ctr"/>
            <a:r>
              <a:rPr lang="en-US" altLang="en-US" sz="3200" b="1" dirty="0">
                <a:latin typeface="Calibri" panose="020F0502020204030204" pitchFamily="34" charset="0"/>
                <a:ea typeface="Tahoma" panose="020B0604030504040204" pitchFamily="34" charset="0"/>
                <a:cs typeface="Calibri" panose="020F0502020204030204" pitchFamily="34" charset="0"/>
              </a:rPr>
              <a:t>2018-2019 - Title I Part A </a:t>
            </a:r>
            <a:r>
              <a:rPr lang="en-US" altLang="en-US" sz="3200" b="1" dirty="0" smtClean="0">
                <a:latin typeface="Calibri" panose="020F0502020204030204" pitchFamily="34" charset="0"/>
                <a:ea typeface="Tahoma" panose="020B0604030504040204" pitchFamily="34" charset="0"/>
                <a:cs typeface="Calibri" panose="020F0502020204030204" pitchFamily="34" charset="0"/>
              </a:rPr>
              <a:t>Most </a:t>
            </a:r>
            <a:r>
              <a:rPr lang="en-US" altLang="en-US" sz="3200" b="1" dirty="0">
                <a:latin typeface="Calibri" panose="020F0502020204030204" pitchFamily="34" charset="0"/>
                <a:ea typeface="Tahoma" panose="020B0604030504040204" pitchFamily="34" charset="0"/>
                <a:cs typeface="Calibri" panose="020F0502020204030204" pitchFamily="34" charset="0"/>
              </a:rPr>
              <a:t>Common Findings</a:t>
            </a:r>
          </a:p>
        </p:txBody>
      </p:sp>
      <p:sp>
        <p:nvSpPr>
          <p:cNvPr id="3" name="Content Placeholder 2"/>
          <p:cNvSpPr>
            <a:spLocks noGrp="1"/>
          </p:cNvSpPr>
          <p:nvPr>
            <p:ph idx="1"/>
          </p:nvPr>
        </p:nvSpPr>
        <p:spPr>
          <a:xfrm>
            <a:off x="152400" y="1200151"/>
            <a:ext cx="8839200" cy="2666999"/>
          </a:xfrm>
        </p:spPr>
        <p:txBody>
          <a:bodyPr>
            <a:normAutofit fontScale="92500" lnSpcReduction="10000"/>
          </a:bodyPr>
          <a:lstStyle/>
          <a:p>
            <a:r>
              <a:rPr lang="en-US" sz="3000" dirty="0" smtClean="0">
                <a:ea typeface="Tahoma" panose="020B0604030504040204" pitchFamily="34" charset="0"/>
                <a:cs typeface="Tahoma" panose="020B0604030504040204" pitchFamily="34" charset="0"/>
              </a:rPr>
              <a:t>Has </a:t>
            </a:r>
            <a:r>
              <a:rPr lang="en-US" sz="3000" dirty="0">
                <a:ea typeface="Tahoma" panose="020B0604030504040204" pitchFamily="34" charset="0"/>
                <a:cs typeface="Tahoma" panose="020B0604030504040204" pitchFamily="34" charset="0"/>
              </a:rPr>
              <a:t>the LEA ensured that all teachers working in a Title I program </a:t>
            </a:r>
            <a:r>
              <a:rPr lang="en-US" sz="3000" dirty="0" smtClean="0">
                <a:ea typeface="Tahoma" panose="020B0604030504040204" pitchFamily="34" charset="0"/>
                <a:cs typeface="Tahoma" panose="020B0604030504040204" pitchFamily="34" charset="0"/>
              </a:rPr>
              <a:t>met </a:t>
            </a:r>
            <a:r>
              <a:rPr lang="en-US" sz="3000" dirty="0">
                <a:ea typeface="Tahoma" panose="020B0604030504040204" pitchFamily="34" charset="0"/>
                <a:cs typeface="Tahoma" panose="020B0604030504040204" pitchFamily="34" charset="0"/>
              </a:rPr>
              <a:t>applicable state certification and licensure requirements</a:t>
            </a:r>
            <a:r>
              <a:rPr lang="en-US" sz="3000" dirty="0" smtClean="0">
                <a:ea typeface="Tahoma" panose="020B0604030504040204" pitchFamily="34" charset="0"/>
                <a:cs typeface="Tahoma" panose="020B0604030504040204" pitchFamily="34" charset="0"/>
              </a:rPr>
              <a:t>?</a:t>
            </a:r>
          </a:p>
          <a:p>
            <a:endParaRPr lang="en-US" sz="3000" dirty="0" smtClean="0">
              <a:ea typeface="Tahoma" panose="020B0604030504040204" pitchFamily="34" charset="0"/>
              <a:cs typeface="Tahoma" panose="020B0604030504040204" pitchFamily="34" charset="0"/>
            </a:endParaRPr>
          </a:p>
          <a:p>
            <a:r>
              <a:rPr lang="en-US" sz="3000" dirty="0">
                <a:ea typeface="Tahoma" panose="020B0604030504040204" pitchFamily="34" charset="0"/>
                <a:cs typeface="Tahoma" panose="020B0604030504040204" pitchFamily="34" charset="0"/>
              </a:rPr>
              <a:t>Has the division ensured that Title I instructional paraprofessionals meet qualification requirements?</a:t>
            </a:r>
            <a:endParaRPr lang="en-US" sz="3000" dirty="0" smtClean="0">
              <a:ea typeface="Tahoma" panose="020B0604030504040204" pitchFamily="34" charset="0"/>
              <a:cs typeface="Tahoma" panose="020B0604030504040204" pitchFamily="34" charset="0"/>
            </a:endParaRPr>
          </a:p>
          <a:p>
            <a:endParaRPr lang="en-US" dirty="0" smtClean="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27914601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Monitoring Schedule</a:t>
            </a:r>
          </a:p>
        </p:txBody>
      </p:sp>
      <p:sp>
        <p:nvSpPr>
          <p:cNvPr id="3" name="Content Placeholder 2"/>
          <p:cNvSpPr>
            <a:spLocks noGrp="1"/>
          </p:cNvSpPr>
          <p:nvPr>
            <p:ph idx="1"/>
          </p:nvPr>
        </p:nvSpPr>
        <p:spPr/>
        <p:txBody>
          <a:bodyPr>
            <a:normAutofit fontScale="92500"/>
          </a:bodyPr>
          <a:lstStyle/>
          <a:p>
            <a:r>
              <a:rPr lang="en-US" dirty="0" smtClean="0">
                <a:hlinkClick r:id="rId2"/>
              </a:rPr>
              <a:t>2019-2020 </a:t>
            </a:r>
            <a:r>
              <a:rPr lang="en-US" dirty="0">
                <a:hlinkClick r:id="rId2"/>
              </a:rPr>
              <a:t>Federal Program Monitoring Schedule for Certain Programs under the Elementary and Secondary Education Act of 1965, as Amended</a:t>
            </a:r>
            <a:r>
              <a:rPr lang="en-US" dirty="0"/>
              <a:t> </a:t>
            </a:r>
          </a:p>
          <a:p>
            <a:endParaRPr lang="en-US" dirty="0"/>
          </a:p>
          <a:p>
            <a:pPr lvl="0"/>
            <a:r>
              <a:rPr lang="en-US" dirty="0">
                <a:hlinkClick r:id="rId3"/>
              </a:rPr>
              <a:t>Federal Program Monitoring Three Year Schedule 2017-2018 through 2019-2020 </a:t>
            </a:r>
            <a:endParaRPr lang="en-US" dirty="0"/>
          </a:p>
          <a:p>
            <a:endParaRPr lang="en-US" dirty="0"/>
          </a:p>
        </p:txBody>
      </p:sp>
    </p:spTree>
    <p:extLst>
      <p:ext uri="{BB962C8B-B14F-4D97-AF65-F5344CB8AC3E}">
        <p14:creationId xmlns:p14="http://schemas.microsoft.com/office/powerpoint/2010/main" val="13449481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noAutofit/>
          </a:bodyPr>
          <a:lstStyle/>
          <a:p>
            <a:pPr algn="ctr"/>
            <a:r>
              <a:rPr lang="en-US" altLang="en-US" sz="2800" b="1" dirty="0">
                <a:latin typeface="Calibri" panose="020F0502020204030204" pitchFamily="34" charset="0"/>
                <a:ea typeface="Tahoma" panose="020B0604030504040204" pitchFamily="34" charset="0"/>
                <a:cs typeface="Calibri" panose="020F0502020204030204" pitchFamily="34" charset="0"/>
              </a:rPr>
              <a:t>2018-2019 - Title I Part A </a:t>
            </a:r>
            <a:r>
              <a:rPr lang="en-US" altLang="en-US" sz="2800" b="1" dirty="0" smtClean="0">
                <a:latin typeface="Calibri" panose="020F0502020204030204" pitchFamily="34" charset="0"/>
                <a:ea typeface="Tahoma" panose="020B0604030504040204" pitchFamily="34" charset="0"/>
                <a:cs typeface="Calibri" panose="020F0502020204030204" pitchFamily="34" charset="0"/>
              </a:rPr>
              <a:t>Most </a:t>
            </a:r>
            <a:r>
              <a:rPr lang="en-US" altLang="en-US" sz="2800" b="1" dirty="0">
                <a:latin typeface="Calibri" panose="020F0502020204030204" pitchFamily="34" charset="0"/>
                <a:ea typeface="Tahoma" panose="020B0604030504040204" pitchFamily="34" charset="0"/>
                <a:cs typeface="Calibri" panose="020F0502020204030204" pitchFamily="34" charset="0"/>
              </a:rPr>
              <a:t>Common </a:t>
            </a:r>
            <a:r>
              <a:rPr lang="en-US" altLang="en-US" sz="2800" b="1" dirty="0" smtClean="0">
                <a:latin typeface="Calibri" panose="020F0502020204030204" pitchFamily="34" charset="0"/>
                <a:ea typeface="Tahoma" panose="020B0604030504040204" pitchFamily="34" charset="0"/>
                <a:cs typeface="Calibri" panose="020F0502020204030204" pitchFamily="34" charset="0"/>
              </a:rPr>
              <a:t>Findings (continued)</a:t>
            </a:r>
            <a:endParaRPr lang="en-US" altLang="en-US" sz="2800" b="1" dirty="0">
              <a:latin typeface="Calibri" panose="020F0502020204030204" pitchFamily="34" charset="0"/>
              <a:ea typeface="Tahoma" panose="020B0604030504040204" pitchFamily="34" charset="0"/>
              <a:cs typeface="Calibri" panose="020F0502020204030204" pitchFamily="34" charset="0"/>
            </a:endParaRPr>
          </a:p>
        </p:txBody>
      </p:sp>
      <p:sp>
        <p:nvSpPr>
          <p:cNvPr id="3" name="Content Placeholder 2"/>
          <p:cNvSpPr>
            <a:spLocks noGrp="1"/>
          </p:cNvSpPr>
          <p:nvPr>
            <p:ph idx="1"/>
          </p:nvPr>
        </p:nvSpPr>
        <p:spPr>
          <a:xfrm>
            <a:off x="76200" y="1200151"/>
            <a:ext cx="8610600" cy="3124199"/>
          </a:xfrm>
        </p:spPr>
        <p:txBody>
          <a:bodyPr>
            <a:normAutofit fontScale="92500"/>
          </a:bodyPr>
          <a:lstStyle/>
          <a:p>
            <a:pPr marL="0" indent="0">
              <a:buNone/>
            </a:pPr>
            <a:r>
              <a:rPr lang="en-US" dirty="0">
                <a:ea typeface="Tahoma" panose="020B0604030504040204" pitchFamily="34" charset="0"/>
                <a:cs typeface="Tahoma" panose="020B0604030504040204" pitchFamily="34" charset="0"/>
              </a:rPr>
              <a:t>How does the LEA ensure compliance with parental notification requirements, to the extent practicable in a language the parents can understand</a:t>
            </a:r>
            <a:r>
              <a:rPr lang="en-US" dirty="0" smtClean="0">
                <a:ea typeface="Tahoma" panose="020B0604030504040204" pitchFamily="34" charset="0"/>
                <a:cs typeface="Tahoma" panose="020B0604030504040204" pitchFamily="34" charset="0"/>
              </a:rPr>
              <a:t>, </a:t>
            </a:r>
            <a:r>
              <a:rPr lang="en-US" dirty="0">
                <a:ea typeface="Tahoma" panose="020B0604030504040204" pitchFamily="34" charset="0"/>
                <a:cs typeface="Tahoma" panose="020B0604030504040204" pitchFamily="34" charset="0"/>
              </a:rPr>
              <a:t>regarding initial and continuing placement of ELs in language instruction educational </a:t>
            </a:r>
            <a:r>
              <a:rPr lang="en-US" dirty="0" smtClean="0">
                <a:ea typeface="Tahoma" panose="020B0604030504040204" pitchFamily="34" charset="0"/>
                <a:cs typeface="Tahoma" panose="020B0604030504040204" pitchFamily="34" charset="0"/>
              </a:rPr>
              <a:t>programs?</a:t>
            </a:r>
          </a:p>
          <a:p>
            <a:pPr lvl="1"/>
            <a:r>
              <a:rPr lang="en-US" sz="2400" b="1" dirty="0">
                <a:ea typeface="Tahoma" panose="020B0604030504040204" pitchFamily="34" charset="0"/>
                <a:cs typeface="Tahoma" panose="020B0604030504040204" pitchFamily="34" charset="0"/>
              </a:rPr>
              <a:t>30 day letter</a:t>
            </a:r>
            <a:endParaRPr lang="en-US" sz="2400" b="1" dirty="0">
              <a:cs typeface="Calibri" panose="020F0502020204030204" pitchFamily="34" charset="0"/>
            </a:endParaRPr>
          </a:p>
        </p:txBody>
      </p:sp>
    </p:spTree>
    <p:extLst>
      <p:ext uri="{BB962C8B-B14F-4D97-AF65-F5344CB8AC3E}">
        <p14:creationId xmlns:p14="http://schemas.microsoft.com/office/powerpoint/2010/main" val="360279930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Additional </a:t>
            </a:r>
            <a:r>
              <a:rPr lang="en-US" dirty="0"/>
              <a:t>D</a:t>
            </a:r>
            <a:r>
              <a:rPr lang="en-US" dirty="0" smtClean="0"/>
              <a:t>ocumentation </a:t>
            </a:r>
            <a:r>
              <a:rPr lang="en-US" dirty="0"/>
              <a:t>R</a:t>
            </a:r>
            <a:r>
              <a:rPr lang="en-US" dirty="0" smtClean="0"/>
              <a:t>equested</a:t>
            </a:r>
            <a:endParaRPr lang="en-US" dirty="0"/>
          </a:p>
        </p:txBody>
      </p:sp>
      <p:sp>
        <p:nvSpPr>
          <p:cNvPr id="3" name="Content Placeholder 2"/>
          <p:cNvSpPr>
            <a:spLocks noGrp="1"/>
          </p:cNvSpPr>
          <p:nvPr>
            <p:ph idx="1"/>
          </p:nvPr>
        </p:nvSpPr>
        <p:spPr>
          <a:xfrm>
            <a:off x="152400" y="1200150"/>
            <a:ext cx="8915400" cy="2971800"/>
          </a:xfrm>
        </p:spPr>
        <p:txBody>
          <a:bodyPr>
            <a:normAutofit fontScale="92500"/>
          </a:bodyPr>
          <a:lstStyle/>
          <a:p>
            <a:pPr>
              <a:spcBef>
                <a:spcPts val="1350"/>
              </a:spcBef>
            </a:pPr>
            <a:r>
              <a:rPr lang="en-US" dirty="0" smtClean="0"/>
              <a:t>Head Start</a:t>
            </a:r>
            <a:r>
              <a:rPr lang="en-US" dirty="0"/>
              <a:t> </a:t>
            </a:r>
            <a:r>
              <a:rPr lang="en-US" dirty="0" smtClean="0"/>
              <a:t>Agreement</a:t>
            </a:r>
          </a:p>
          <a:p>
            <a:pPr>
              <a:spcBef>
                <a:spcPts val="1350"/>
              </a:spcBef>
            </a:pPr>
            <a:r>
              <a:rPr lang="en-US" dirty="0" smtClean="0"/>
              <a:t>Four week letter</a:t>
            </a:r>
          </a:p>
          <a:p>
            <a:pPr>
              <a:spcBef>
                <a:spcPts val="1350"/>
              </a:spcBef>
            </a:pPr>
            <a:r>
              <a:rPr lang="en-US" dirty="0"/>
              <a:t>T</a:t>
            </a:r>
            <a:r>
              <a:rPr lang="en-US" dirty="0" smtClean="0"/>
              <a:t>echnical </a:t>
            </a:r>
            <a:r>
              <a:rPr lang="en-US" dirty="0"/>
              <a:t>assistance to schools on policy development and building capacity of parents for </a:t>
            </a:r>
            <a:r>
              <a:rPr lang="en-US" dirty="0" smtClean="0"/>
              <a:t>engagement</a:t>
            </a:r>
          </a:p>
          <a:p>
            <a:pPr>
              <a:spcBef>
                <a:spcPts val="1350"/>
              </a:spcBef>
            </a:pPr>
            <a:r>
              <a:rPr lang="en-US" dirty="0" smtClean="0"/>
              <a:t>EL parent notification- 30 day letter</a:t>
            </a:r>
            <a:endParaRPr lang="en-US" dirty="0"/>
          </a:p>
          <a:p>
            <a:endParaRPr lang="en-US" dirty="0"/>
          </a:p>
        </p:txBody>
      </p:sp>
    </p:spTree>
    <p:extLst>
      <p:ext uri="{BB962C8B-B14F-4D97-AF65-F5344CB8AC3E}">
        <p14:creationId xmlns:p14="http://schemas.microsoft.com/office/powerpoint/2010/main" val="7999864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Other Additional </a:t>
            </a:r>
            <a:r>
              <a:rPr lang="en-US" sz="3600" dirty="0"/>
              <a:t>D</a:t>
            </a:r>
            <a:r>
              <a:rPr lang="en-US" sz="3600" dirty="0" smtClean="0"/>
              <a:t>ocumentation </a:t>
            </a:r>
            <a:r>
              <a:rPr lang="en-US" sz="3600" dirty="0"/>
              <a:t>R</a:t>
            </a:r>
            <a:r>
              <a:rPr lang="en-US" sz="3600" dirty="0" smtClean="0"/>
              <a:t>equested</a:t>
            </a:r>
            <a:endParaRPr lang="en-US" sz="3600" dirty="0"/>
          </a:p>
        </p:txBody>
      </p:sp>
      <p:sp>
        <p:nvSpPr>
          <p:cNvPr id="3" name="Content Placeholder 2"/>
          <p:cNvSpPr>
            <a:spLocks noGrp="1"/>
          </p:cNvSpPr>
          <p:nvPr>
            <p:ph idx="1"/>
          </p:nvPr>
        </p:nvSpPr>
        <p:spPr>
          <a:xfrm>
            <a:off x="0" y="858371"/>
            <a:ext cx="8955350" cy="3943350"/>
          </a:xfrm>
        </p:spPr>
        <p:txBody>
          <a:bodyPr>
            <a:normAutofit/>
          </a:bodyPr>
          <a:lstStyle/>
          <a:p>
            <a:pPr>
              <a:lnSpc>
                <a:spcPct val="120000"/>
              </a:lnSpc>
            </a:pPr>
            <a:r>
              <a:rPr lang="en-US" sz="2400" dirty="0"/>
              <a:t>P</a:t>
            </a:r>
            <a:r>
              <a:rPr lang="en-US" sz="2400" dirty="0" smtClean="0"/>
              <a:t>roper </a:t>
            </a:r>
            <a:r>
              <a:rPr lang="en-US" sz="2400" dirty="0"/>
              <a:t>distribution of Title I, Part A, funds to all eligible </a:t>
            </a:r>
            <a:r>
              <a:rPr lang="en-US" sz="2400" dirty="0" smtClean="0"/>
              <a:t>schools</a:t>
            </a:r>
          </a:p>
          <a:p>
            <a:pPr>
              <a:lnSpc>
                <a:spcPct val="120000"/>
              </a:lnSpc>
            </a:pPr>
            <a:r>
              <a:rPr lang="en-US" sz="2400" dirty="0" smtClean="0"/>
              <a:t>Qualifications of paraprofessionals</a:t>
            </a:r>
          </a:p>
          <a:p>
            <a:pPr>
              <a:lnSpc>
                <a:spcPct val="120000"/>
              </a:lnSpc>
            </a:pPr>
            <a:r>
              <a:rPr lang="en-US" sz="2400" dirty="0" smtClean="0"/>
              <a:t>Annual meeting</a:t>
            </a:r>
          </a:p>
          <a:p>
            <a:pPr>
              <a:lnSpc>
                <a:spcPct val="120000"/>
              </a:lnSpc>
            </a:pPr>
            <a:r>
              <a:rPr lang="en-US" sz="2400" dirty="0" smtClean="0"/>
              <a:t>Funds to enhance parent and family engagement</a:t>
            </a:r>
          </a:p>
          <a:p>
            <a:pPr>
              <a:lnSpc>
                <a:spcPct val="110000"/>
              </a:lnSpc>
            </a:pPr>
            <a:r>
              <a:rPr lang="en-US" sz="2400" dirty="0" smtClean="0"/>
              <a:t>Time </a:t>
            </a:r>
            <a:r>
              <a:rPr lang="en-US" sz="2400" dirty="0"/>
              <a:t>and attendance for Title I paid </a:t>
            </a:r>
            <a:r>
              <a:rPr lang="en-US" sz="2400" dirty="0" smtClean="0"/>
              <a:t>staff</a:t>
            </a:r>
          </a:p>
          <a:p>
            <a:pPr>
              <a:lnSpc>
                <a:spcPct val="160000"/>
              </a:lnSpc>
            </a:pPr>
            <a:r>
              <a:rPr lang="en-US" sz="2400" dirty="0" smtClean="0"/>
              <a:t>Board Policy</a:t>
            </a:r>
            <a:endParaRPr lang="en-US" sz="2400" dirty="0"/>
          </a:p>
          <a:p>
            <a:endParaRPr lang="en-US" dirty="0"/>
          </a:p>
        </p:txBody>
      </p:sp>
    </p:spTree>
    <p:extLst>
      <p:ext uri="{BB962C8B-B14F-4D97-AF65-F5344CB8AC3E}">
        <p14:creationId xmlns:p14="http://schemas.microsoft.com/office/powerpoint/2010/main" val="427748945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Contact Information</a:t>
            </a:r>
            <a:endParaRPr lang="en-US" dirty="0"/>
          </a:p>
        </p:txBody>
      </p:sp>
      <p:sp>
        <p:nvSpPr>
          <p:cNvPr id="3" name="Content Placeholder 2"/>
          <p:cNvSpPr>
            <a:spLocks noGrp="1"/>
          </p:cNvSpPr>
          <p:nvPr>
            <p:ph idx="1"/>
          </p:nvPr>
        </p:nvSpPr>
        <p:spPr>
          <a:xfrm>
            <a:off x="3886200" y="858372"/>
            <a:ext cx="4889716" cy="3770778"/>
          </a:xfrm>
        </p:spPr>
        <p:txBody>
          <a:bodyPr>
            <a:normAutofit lnSpcReduction="10000"/>
          </a:bodyPr>
          <a:lstStyle/>
          <a:p>
            <a:pPr marL="0" indent="0">
              <a:buNone/>
            </a:pPr>
            <a:r>
              <a:rPr lang="en-US" sz="1400" dirty="0" smtClean="0"/>
              <a:t>Latonia Anderson, Title I Specialist</a:t>
            </a:r>
            <a:endParaRPr lang="en-US" sz="1400" dirty="0"/>
          </a:p>
          <a:p>
            <a:pPr marL="0" indent="0">
              <a:buNone/>
            </a:pPr>
            <a:r>
              <a:rPr lang="en-US" sz="1400" dirty="0"/>
              <a:t>804-225-2907</a:t>
            </a:r>
          </a:p>
          <a:p>
            <a:pPr marL="0" indent="0">
              <a:buNone/>
            </a:pPr>
            <a:r>
              <a:rPr lang="en-US" sz="1400" dirty="0">
                <a:hlinkClick r:id="rId2"/>
              </a:rPr>
              <a:t>Latonia.Anderson@doe.virginia.gov</a:t>
            </a:r>
            <a:endParaRPr lang="en-US" sz="1400" dirty="0"/>
          </a:p>
          <a:p>
            <a:pPr marL="0" indent="0">
              <a:buNone/>
            </a:pPr>
            <a:endParaRPr lang="en-US" sz="1400" dirty="0"/>
          </a:p>
          <a:p>
            <a:pPr marL="0" indent="0">
              <a:buNone/>
            </a:pPr>
            <a:r>
              <a:rPr lang="en-US" sz="1400" dirty="0"/>
              <a:t>Tiffany </a:t>
            </a:r>
            <a:r>
              <a:rPr lang="en-US" sz="1400" dirty="0" smtClean="0"/>
              <a:t>Frierson, Title I Specialist</a:t>
            </a:r>
            <a:endParaRPr lang="en-US" sz="1400" dirty="0"/>
          </a:p>
          <a:p>
            <a:pPr marL="0" indent="0">
              <a:buNone/>
            </a:pPr>
            <a:r>
              <a:rPr lang="en-US" sz="1400" dirty="0"/>
              <a:t>804-371-2682</a:t>
            </a:r>
          </a:p>
          <a:p>
            <a:pPr marL="0" indent="0">
              <a:buNone/>
            </a:pPr>
            <a:r>
              <a:rPr lang="en-US" sz="1400" dirty="0" smtClean="0">
                <a:hlinkClick r:id="rId3"/>
              </a:rPr>
              <a:t>Tiffany.Frierson@doe.virginia.gov</a:t>
            </a:r>
            <a:endParaRPr lang="en-US" sz="1400" dirty="0" smtClean="0"/>
          </a:p>
          <a:p>
            <a:pPr marL="0" indent="0">
              <a:buNone/>
            </a:pPr>
            <a:endParaRPr lang="en-US" sz="1400" dirty="0"/>
          </a:p>
          <a:p>
            <a:pPr marL="0" indent="0">
              <a:buNone/>
            </a:pPr>
            <a:r>
              <a:rPr lang="en-US" sz="1400" dirty="0" smtClean="0"/>
              <a:t>Mary Beth Libby, Title I Specialist</a:t>
            </a:r>
          </a:p>
          <a:p>
            <a:pPr marL="0" indent="0">
              <a:buNone/>
            </a:pPr>
            <a:r>
              <a:rPr lang="en-US" sz="1400" dirty="0" smtClean="0"/>
              <a:t>804-371-7347</a:t>
            </a:r>
            <a:endParaRPr lang="en-US" sz="1400" dirty="0"/>
          </a:p>
          <a:p>
            <a:pPr marL="0" indent="0">
              <a:buNone/>
            </a:pPr>
            <a:r>
              <a:rPr lang="en-US" sz="1400" dirty="0" smtClean="0">
                <a:hlinkClick r:id="rId4"/>
              </a:rPr>
              <a:t>MaryBeth.Libby@doe.virginia.gov</a:t>
            </a:r>
            <a:endParaRPr lang="en-US" sz="1400" dirty="0" smtClean="0"/>
          </a:p>
          <a:p>
            <a:pPr marL="0" indent="0">
              <a:buNone/>
            </a:pPr>
            <a:endParaRPr lang="en-US" sz="1400" dirty="0"/>
          </a:p>
          <a:p>
            <a:pPr marL="0" indent="0">
              <a:buNone/>
            </a:pPr>
            <a:r>
              <a:rPr lang="nl-NL" sz="1400" dirty="0"/>
              <a:t>Shyla Vesitis, Title I Coordinator</a:t>
            </a:r>
          </a:p>
          <a:p>
            <a:pPr marL="0" indent="0">
              <a:buNone/>
            </a:pPr>
            <a:r>
              <a:rPr lang="nl-NL" sz="1400" dirty="0"/>
              <a:t>804-225-3711</a:t>
            </a:r>
            <a:endParaRPr lang="nl-NL" sz="1400" dirty="0">
              <a:hlinkClick r:id="rId5"/>
            </a:endParaRPr>
          </a:p>
          <a:p>
            <a:pPr marL="0" indent="0">
              <a:buNone/>
            </a:pPr>
            <a:r>
              <a:rPr lang="nl-NL" sz="1400" dirty="0">
                <a:hlinkClick r:id="rId6"/>
              </a:rPr>
              <a:t>Shyla.Vesitis@doe.virginia.gov</a:t>
            </a:r>
            <a:endParaRPr lang="nl-NL" sz="1400" dirty="0"/>
          </a:p>
          <a:p>
            <a:pPr marL="0" indent="0">
              <a:buNone/>
            </a:pPr>
            <a:endParaRPr lang="en-US" sz="1400" dirty="0"/>
          </a:p>
          <a:p>
            <a:pPr marL="0" indent="0">
              <a:buNone/>
            </a:pPr>
            <a:endParaRPr lang="nl-NL" sz="1400" dirty="0"/>
          </a:p>
        </p:txBody>
      </p:sp>
    </p:spTree>
    <p:extLst>
      <p:ext uri="{BB962C8B-B14F-4D97-AF65-F5344CB8AC3E}">
        <p14:creationId xmlns:p14="http://schemas.microsoft.com/office/powerpoint/2010/main" val="370234596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a:noFill/>
          </a:ln>
        </p:spPr>
        <p:txBody>
          <a:bodyPr>
            <a:normAutofit fontScale="90000"/>
          </a:bodyPr>
          <a:lstStyle/>
          <a:p>
            <a:pPr algn="l"/>
            <a:r>
              <a:rPr lang="en-US" sz="3600" dirty="0">
                <a:latin typeface="Arial" panose="020B0604020202020204" pitchFamily="34" charset="0"/>
                <a:ea typeface="Verdana" panose="020B0604030504040204" pitchFamily="34" charset="0"/>
                <a:cs typeface="Arial" panose="020B0604020202020204" pitchFamily="34" charset="0"/>
              </a:rPr>
              <a:t>Preparing for Federal Program Monitoring</a:t>
            </a:r>
            <a:r>
              <a:rPr lang="en-US" dirty="0" smtClean="0">
                <a:latin typeface="Arial" panose="020B0604020202020204" pitchFamily="34" charset="0"/>
                <a:ea typeface="Verdana" panose="020B0604030504040204" pitchFamily="34" charset="0"/>
                <a:cs typeface="Arial" panose="020B0604020202020204" pitchFamily="34" charset="0"/>
              </a:rPr>
              <a:t/>
            </a:r>
            <a:br>
              <a:rPr lang="en-US" dirty="0" smtClean="0">
                <a:latin typeface="Arial" panose="020B0604020202020204" pitchFamily="34" charset="0"/>
                <a:ea typeface="Verdana" panose="020B0604030504040204" pitchFamily="34" charset="0"/>
                <a:cs typeface="Arial" panose="020B0604020202020204" pitchFamily="34" charset="0"/>
              </a:rPr>
            </a:br>
            <a:r>
              <a:rPr lang="en-US" dirty="0" smtClean="0">
                <a:latin typeface="Arial" panose="020B0604020202020204" pitchFamily="34" charset="0"/>
                <a:ea typeface="Verdana" panose="020B0604030504040204" pitchFamily="34" charset="0"/>
                <a:cs typeface="Arial" panose="020B0604020202020204" pitchFamily="34" charset="0"/>
              </a:rPr>
              <a:t/>
            </a:r>
            <a:br>
              <a:rPr lang="en-US" dirty="0" smtClean="0">
                <a:latin typeface="Arial" panose="020B0604020202020204" pitchFamily="34" charset="0"/>
                <a:ea typeface="Verdana" panose="020B0604030504040204" pitchFamily="34" charset="0"/>
                <a:cs typeface="Arial" panose="020B0604020202020204" pitchFamily="34" charset="0"/>
              </a:rPr>
            </a:br>
            <a:endParaRPr lang="en-US" dirty="0">
              <a:latin typeface="Arial" panose="020B0604020202020204" pitchFamily="34" charset="0"/>
              <a:ea typeface="Verdana" panose="020B0604030504040204" pitchFamily="34" charset="0"/>
              <a:cs typeface="Arial" panose="020B0604020202020204" pitchFamily="34" charset="0"/>
            </a:endParaRPr>
          </a:p>
        </p:txBody>
      </p:sp>
      <p:sp>
        <p:nvSpPr>
          <p:cNvPr id="5" name="Content Placeholder 4"/>
          <p:cNvSpPr>
            <a:spLocks noGrp="1"/>
          </p:cNvSpPr>
          <p:nvPr>
            <p:ph sz="quarter" idx="4"/>
          </p:nvPr>
        </p:nvSpPr>
        <p:spPr/>
        <p:txBody>
          <a:bodyPr/>
          <a:lstStyle/>
          <a:p>
            <a:pPr marL="0" indent="0" algn="ctr">
              <a:buNone/>
            </a:pPr>
            <a:r>
              <a:rPr lang="en-US" dirty="0">
                <a:latin typeface="Arial" panose="020B0604020202020204" pitchFamily="34" charset="0"/>
                <a:cs typeface="Arial" panose="020B0604020202020204" pitchFamily="34" charset="0"/>
              </a:rPr>
              <a:t>Virginia Department of Education</a:t>
            </a:r>
          </a:p>
          <a:p>
            <a:pPr marL="0" indent="0" algn="ctr">
              <a:buNone/>
            </a:pPr>
            <a:r>
              <a:rPr lang="en-US" dirty="0">
                <a:latin typeface="Arial" panose="020B0604020202020204" pitchFamily="34" charset="0"/>
                <a:cs typeface="Arial" panose="020B0604020202020204" pitchFamily="34" charset="0"/>
              </a:rPr>
              <a:t>Office of ESEA Programs</a:t>
            </a:r>
          </a:p>
          <a:p>
            <a:pPr marL="0" indent="0" algn="ctr">
              <a:buNone/>
            </a:pPr>
            <a:r>
              <a:rPr lang="en-US" dirty="0">
                <a:latin typeface="Arial" panose="020B0604020202020204" pitchFamily="34" charset="0"/>
                <a:cs typeface="Arial" panose="020B0604020202020204" pitchFamily="34" charset="0"/>
              </a:rPr>
              <a:t>Title V, Part B, Subpart 2</a:t>
            </a:r>
          </a:p>
          <a:p>
            <a:pPr marL="0" indent="0" algn="ctr">
              <a:buNone/>
            </a:pPr>
            <a:r>
              <a:rPr lang="en-US" dirty="0" smtClean="0">
                <a:latin typeface="Arial" panose="020B0604020202020204" pitchFamily="34" charset="0"/>
                <a:cs typeface="Arial" panose="020B0604020202020204" pitchFamily="34" charset="0"/>
              </a:rPr>
              <a:t>October </a:t>
            </a:r>
            <a:r>
              <a:rPr lang="en-US" dirty="0">
                <a:latin typeface="Arial" panose="020B0604020202020204" pitchFamily="34" charset="0"/>
                <a:cs typeface="Arial" panose="020B0604020202020204" pitchFamily="34" charset="0"/>
              </a:rPr>
              <a:t>16, 2019</a:t>
            </a:r>
          </a:p>
          <a:p>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6597991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120"/>
            <a:ext cx="9144000" cy="1199029"/>
          </a:xfrm>
        </p:spPr>
        <p:txBody>
          <a:bodyPr>
            <a:normAutofit fontScale="90000"/>
          </a:bodyPr>
          <a:lstStyle/>
          <a:p>
            <a:r>
              <a:rPr lang="en-US" dirty="0" smtClean="0">
                <a:latin typeface="Arial" panose="020B0604020202020204" pitchFamily="34" charset="0"/>
                <a:cs typeface="Arial" panose="020B0604020202020204" pitchFamily="34" charset="0"/>
              </a:rPr>
              <a:t>Title V, Part B, Subpart 2,</a:t>
            </a:r>
            <a:br>
              <a:rPr lang="en-US" dirty="0" smtClean="0">
                <a:latin typeface="Arial" panose="020B0604020202020204" pitchFamily="34" charset="0"/>
                <a:cs typeface="Arial" panose="020B0604020202020204" pitchFamily="34" charset="0"/>
              </a:rPr>
            </a:br>
            <a:r>
              <a:rPr lang="en-US" dirty="0" smtClean="0">
                <a:latin typeface="Arial" panose="020B0604020202020204" pitchFamily="34" charset="0"/>
                <a:cs typeface="Arial" panose="020B0604020202020204" pitchFamily="34" charset="0"/>
              </a:rPr>
              <a:t>Protocol Document</a:t>
            </a:r>
            <a:endParaRPr lang="en-US"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1485900" y="2114550"/>
            <a:ext cx="6172200" cy="914400"/>
          </a:xfrm>
        </p:spPr>
        <p:txBody>
          <a:bodyPr>
            <a:normAutofit/>
          </a:bodyPr>
          <a:lstStyle/>
          <a:p>
            <a:pPr marL="0" indent="0" algn="ctr">
              <a:buNone/>
            </a:pPr>
            <a:r>
              <a:rPr lang="en-US" sz="1950" dirty="0">
                <a:latin typeface="Arial" panose="020B0604020202020204" pitchFamily="34" charset="0"/>
                <a:cs typeface="Arial" panose="020B0604020202020204" pitchFamily="34" charset="0"/>
              </a:rPr>
              <a:t>Where can I find the </a:t>
            </a:r>
          </a:p>
          <a:p>
            <a:pPr marL="0" indent="0" algn="ctr">
              <a:buNone/>
            </a:pPr>
            <a:r>
              <a:rPr lang="en-US" sz="1950" dirty="0">
                <a:latin typeface="Arial" panose="020B0604020202020204" pitchFamily="34" charset="0"/>
                <a:cs typeface="Arial" panose="020B0604020202020204" pitchFamily="34" charset="0"/>
                <a:hlinkClick r:id="rId2"/>
              </a:rPr>
              <a:t>Title V, Part B, Subpart 2, FPM Protocol Document</a:t>
            </a:r>
            <a:endParaRPr lang="en-US" sz="1950" dirty="0">
              <a:latin typeface="Arial" panose="020B0604020202020204" pitchFamily="34" charset="0"/>
              <a:cs typeface="Arial" panose="020B0604020202020204" pitchFamily="34" charset="0"/>
            </a:endParaRPr>
          </a:p>
          <a:p>
            <a:pPr marL="0" indent="0" algn="ctr">
              <a:buNone/>
            </a:pPr>
            <a:endParaRPr lang="en-US" sz="2100" dirty="0">
              <a:latin typeface="Arial" panose="020B0604020202020204" pitchFamily="34" charset="0"/>
              <a:cs typeface="Arial" panose="020B0604020202020204" pitchFamily="34" charset="0"/>
            </a:endParaRPr>
          </a:p>
          <a:p>
            <a:pPr marL="0" indent="0" algn="ctr">
              <a:buNone/>
            </a:pPr>
            <a:endParaRPr lang="en-US" sz="2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4884294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400" dirty="0">
                <a:latin typeface="Arial" panose="020B0604020202020204" pitchFamily="34" charset="0"/>
                <a:cs typeface="Arial" panose="020B0604020202020204" pitchFamily="34" charset="0"/>
              </a:rPr>
              <a:t>Divisions Scheduled for</a:t>
            </a:r>
            <a:br>
              <a:rPr lang="en-US" sz="2400" dirty="0">
                <a:latin typeface="Arial" panose="020B0604020202020204" pitchFamily="34" charset="0"/>
                <a:cs typeface="Arial" panose="020B0604020202020204" pitchFamily="34" charset="0"/>
              </a:rPr>
            </a:br>
            <a:r>
              <a:rPr lang="en-US" sz="2400" dirty="0">
                <a:latin typeface="Arial" panose="020B0604020202020204" pitchFamily="34" charset="0"/>
                <a:cs typeface="Arial" panose="020B0604020202020204" pitchFamily="34" charset="0"/>
              </a:rPr>
              <a:t> Title V, Part B, </a:t>
            </a:r>
            <a:br>
              <a:rPr lang="en-US" sz="2400" dirty="0">
                <a:latin typeface="Arial" panose="020B0604020202020204" pitchFamily="34" charset="0"/>
                <a:cs typeface="Arial" panose="020B0604020202020204" pitchFamily="34" charset="0"/>
              </a:rPr>
            </a:br>
            <a:r>
              <a:rPr lang="en-US" sz="2400" dirty="0">
                <a:latin typeface="Arial" panose="020B0604020202020204" pitchFamily="34" charset="0"/>
                <a:cs typeface="Arial" panose="020B0604020202020204" pitchFamily="34" charset="0"/>
              </a:rPr>
              <a:t>Federal Program Monitoring</a:t>
            </a:r>
            <a:br>
              <a:rPr lang="en-US" sz="2400" dirty="0">
                <a:latin typeface="Arial" panose="020B0604020202020204" pitchFamily="34" charset="0"/>
                <a:cs typeface="Arial" panose="020B0604020202020204" pitchFamily="34" charset="0"/>
              </a:rPr>
            </a:br>
            <a:r>
              <a:rPr lang="en-US" sz="2400" dirty="0">
                <a:latin typeface="Arial" panose="020B0604020202020204" pitchFamily="34" charset="0"/>
                <a:cs typeface="Arial" panose="020B0604020202020204" pitchFamily="34" charset="0"/>
              </a:rPr>
              <a:t> 2018-2019</a:t>
            </a:r>
          </a:p>
        </p:txBody>
      </p:sp>
      <p:graphicFrame>
        <p:nvGraphicFramePr>
          <p:cNvPr id="4" name="Content Placeholder 3" descr="Buena Vista City &#10;Carroll County &#10;Charlotte County &#10;Covington City &#10;Danville City &#10;Essex County &#10;Galax City &#10;Greensville County &#10;Lancaster County &#10;Louisa County &#10;Manassas City &#10;Martinsville City &#10;Mecklenburg County &#10;Middlesex County &#10;Page County &#10;Patrick County &#10;Russell County &#10;Smyth County &#10;Southampton County &#10;Sussex County &#10;Westmoreland County&#10;Wise County&#10;" title="List of divisions that will be monitored in 18 -19"/>
          <p:cNvGraphicFramePr>
            <a:graphicFrameLocks noGrp="1"/>
          </p:cNvGraphicFramePr>
          <p:nvPr>
            <p:ph idx="1"/>
            <p:extLst>
              <p:ext uri="{D42A27DB-BD31-4B8C-83A1-F6EECF244321}">
                <p14:modId xmlns:p14="http://schemas.microsoft.com/office/powerpoint/2010/main" val="4009337953"/>
              </p:ext>
            </p:extLst>
          </p:nvPr>
        </p:nvGraphicFramePr>
        <p:xfrm>
          <a:off x="228600" y="1200150"/>
          <a:ext cx="8686800" cy="1988820"/>
        </p:xfrm>
        <a:graphic>
          <a:graphicData uri="http://schemas.openxmlformats.org/drawingml/2006/table">
            <a:tbl>
              <a:tblPr firstRow="1" bandRow="1">
                <a:tableStyleId>{5C22544A-7EE6-4342-B048-85BDC9FD1C3A}</a:tableStyleId>
              </a:tblPr>
              <a:tblGrid>
                <a:gridCol w="2895600">
                  <a:extLst>
                    <a:ext uri="{9D8B030D-6E8A-4147-A177-3AD203B41FA5}">
                      <a16:colId xmlns:a16="http://schemas.microsoft.com/office/drawing/2014/main" val="1394508544"/>
                    </a:ext>
                  </a:extLst>
                </a:gridCol>
                <a:gridCol w="2895600">
                  <a:extLst>
                    <a:ext uri="{9D8B030D-6E8A-4147-A177-3AD203B41FA5}">
                      <a16:colId xmlns:a16="http://schemas.microsoft.com/office/drawing/2014/main" val="4187220915"/>
                    </a:ext>
                  </a:extLst>
                </a:gridCol>
                <a:gridCol w="2895600">
                  <a:extLst>
                    <a:ext uri="{9D8B030D-6E8A-4147-A177-3AD203B41FA5}">
                      <a16:colId xmlns:a16="http://schemas.microsoft.com/office/drawing/2014/main" val="1173976984"/>
                    </a:ext>
                  </a:extLst>
                </a:gridCol>
              </a:tblGrid>
              <a:tr h="1988820">
                <a:tc>
                  <a:txBody>
                    <a:bodyPr/>
                    <a:lstStyle/>
                    <a:p>
                      <a:pPr marL="342900" indent="-342900">
                        <a:buFont typeface="Arial" panose="020B0604020202020204" pitchFamily="34" charset="0"/>
                        <a:buChar char="•"/>
                      </a:pPr>
                      <a:r>
                        <a:rPr lang="en-US" sz="2000" b="0" dirty="0" smtClean="0">
                          <a:solidFill>
                            <a:schemeClr val="tx1"/>
                          </a:solidFill>
                          <a:latin typeface="Arial" panose="020B0604020202020204" pitchFamily="34" charset="0"/>
                          <a:cs typeface="Arial" panose="020B0604020202020204" pitchFamily="34" charset="0"/>
                        </a:rPr>
                        <a:t>Cumberland County </a:t>
                      </a:r>
                    </a:p>
                    <a:p>
                      <a:pPr marL="342900" indent="-342900">
                        <a:buFont typeface="Arial" panose="020B0604020202020204" pitchFamily="34" charset="0"/>
                        <a:buChar char="•"/>
                      </a:pPr>
                      <a:endParaRPr lang="en-US" sz="2000" b="0" dirty="0" smtClean="0">
                        <a:solidFill>
                          <a:schemeClr val="tx1"/>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2000" b="0" dirty="0" smtClean="0">
                          <a:solidFill>
                            <a:schemeClr val="tx1"/>
                          </a:solidFill>
                          <a:latin typeface="Arial" panose="020B0604020202020204" pitchFamily="34" charset="0"/>
                          <a:cs typeface="Arial" panose="020B0604020202020204" pitchFamily="34" charset="0"/>
                        </a:rPr>
                        <a:t>Dickenson County </a:t>
                      </a:r>
                    </a:p>
                    <a:p>
                      <a:pPr marL="342900" indent="-342900">
                        <a:buFont typeface="Arial" panose="020B0604020202020204" pitchFamily="34" charset="0"/>
                        <a:buChar char="•"/>
                      </a:pPr>
                      <a:endParaRPr lang="en-US" sz="2000" b="0" dirty="0" smtClean="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342900" indent="-342900">
                        <a:buFont typeface="Arial" panose="020B0604020202020204" pitchFamily="34" charset="0"/>
                        <a:buChar char="•"/>
                      </a:pPr>
                      <a:r>
                        <a:rPr lang="en-US" sz="2000" b="0" dirty="0" smtClean="0">
                          <a:solidFill>
                            <a:schemeClr val="tx1"/>
                          </a:solidFill>
                          <a:latin typeface="Arial" panose="020B0604020202020204" pitchFamily="34" charset="0"/>
                          <a:cs typeface="Arial" panose="020B0604020202020204" pitchFamily="34" charset="0"/>
                        </a:rPr>
                        <a:t>Grayson County </a:t>
                      </a:r>
                    </a:p>
                    <a:p>
                      <a:pPr marL="342900" indent="-342900">
                        <a:buFont typeface="Arial" panose="020B0604020202020204" pitchFamily="34" charset="0"/>
                        <a:buChar char="•"/>
                      </a:pPr>
                      <a:endParaRPr lang="en-US" sz="2000" b="0" dirty="0" smtClean="0">
                        <a:solidFill>
                          <a:schemeClr val="tx1"/>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2000" b="0" dirty="0" smtClean="0">
                          <a:solidFill>
                            <a:schemeClr val="tx1"/>
                          </a:solidFill>
                          <a:latin typeface="Arial" panose="020B0604020202020204" pitchFamily="34" charset="0"/>
                          <a:cs typeface="Arial" panose="020B0604020202020204" pitchFamily="34" charset="0"/>
                        </a:rPr>
                        <a:t>Nottoway County</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2000" b="0" dirty="0" smtClean="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342900" indent="-342900">
                        <a:buFont typeface="Arial" panose="020B0604020202020204" pitchFamily="34" charset="0"/>
                        <a:buChar char="•"/>
                      </a:pPr>
                      <a:r>
                        <a:rPr lang="en-US" sz="2000" b="0" dirty="0" smtClean="0">
                          <a:solidFill>
                            <a:schemeClr val="tx1"/>
                          </a:solidFill>
                          <a:latin typeface="Arial" panose="020B0604020202020204" pitchFamily="34" charset="0"/>
                          <a:cs typeface="Arial" panose="020B0604020202020204" pitchFamily="34" charset="0"/>
                        </a:rPr>
                        <a:t>Richmond County</a:t>
                      </a:r>
                    </a:p>
                    <a:p>
                      <a:pPr marL="342900" indent="-342900">
                        <a:buFont typeface="Arial" panose="020B0604020202020204" pitchFamily="34" charset="0"/>
                        <a:buChar char="•"/>
                      </a:pPr>
                      <a:endParaRPr lang="en-US" sz="2000" b="0" dirty="0" smtClean="0">
                        <a:solidFill>
                          <a:schemeClr val="tx1"/>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2000" b="0" dirty="0" smtClean="0">
                          <a:solidFill>
                            <a:schemeClr val="tx1"/>
                          </a:solidFill>
                          <a:latin typeface="Arial" panose="020B0604020202020204" pitchFamily="34" charset="0"/>
                          <a:cs typeface="Arial" panose="020B0604020202020204" pitchFamily="34" charset="0"/>
                        </a:rPr>
                        <a:t>Tazewell County</a:t>
                      </a:r>
                    </a:p>
                    <a:p>
                      <a:pPr marL="342900" indent="-342900">
                        <a:buFont typeface="Arial" panose="020B0604020202020204" pitchFamily="34" charset="0"/>
                        <a:buChar char="•"/>
                      </a:pPr>
                      <a:endParaRPr lang="en-US" sz="2000" b="0" dirty="0" smtClean="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91232659"/>
                  </a:ext>
                </a:extLst>
              </a:tr>
            </a:tbl>
          </a:graphicData>
        </a:graphic>
      </p:graphicFrame>
    </p:spTree>
    <p:extLst>
      <p:ext uri="{BB962C8B-B14F-4D97-AF65-F5344CB8AC3E}">
        <p14:creationId xmlns:p14="http://schemas.microsoft.com/office/powerpoint/2010/main" val="295569922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rial" panose="020B0604020202020204" pitchFamily="34" charset="0"/>
                <a:cs typeface="Arial" panose="020B0604020202020204" pitchFamily="34" charset="0"/>
              </a:rPr>
              <a:t>VDOE Monitoring </a:t>
            </a:r>
            <a:r>
              <a:rPr lang="en-US" dirty="0" smtClean="0">
                <a:latin typeface="Arial" panose="020B0604020202020204" pitchFamily="34" charset="0"/>
                <a:cs typeface="Arial" panose="020B0604020202020204" pitchFamily="34" charset="0"/>
              </a:rPr>
              <a:t>Process – Title V</a:t>
            </a:r>
            <a:endParaRPr lang="en-US"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304800" y="1047750"/>
            <a:ext cx="8686800" cy="3352800"/>
          </a:xfrm>
        </p:spPr>
        <p:txBody>
          <a:bodyPr>
            <a:normAutofit fontScale="55000" lnSpcReduction="20000"/>
          </a:bodyPr>
          <a:lstStyle/>
          <a:p>
            <a:pPr marL="557213" indent="-557213">
              <a:buFont typeface="+mj-lt"/>
              <a:buAutoNum type="arabicPeriod"/>
            </a:pPr>
            <a:r>
              <a:rPr lang="en-US" sz="3825" dirty="0">
                <a:latin typeface="Arial" panose="020B0604020202020204" pitchFamily="34" charset="0"/>
                <a:cs typeface="Arial" panose="020B0604020202020204" pitchFamily="34" charset="0"/>
              </a:rPr>
              <a:t>FPM Webinar</a:t>
            </a:r>
          </a:p>
          <a:p>
            <a:pPr marL="557213" indent="-557213">
              <a:buFont typeface="+mj-lt"/>
              <a:buAutoNum type="arabicPeriod"/>
            </a:pPr>
            <a:endParaRPr lang="en-US" sz="3825" dirty="0">
              <a:latin typeface="Arial" panose="020B0604020202020204" pitchFamily="34" charset="0"/>
              <a:cs typeface="Arial" panose="020B0604020202020204" pitchFamily="34" charset="0"/>
            </a:endParaRPr>
          </a:p>
          <a:p>
            <a:pPr marL="557213" indent="-557213">
              <a:buFont typeface="+mj-lt"/>
              <a:buAutoNum type="arabicPeriod"/>
            </a:pPr>
            <a:endParaRPr lang="en-US" sz="3825" dirty="0">
              <a:latin typeface="Arial" panose="020B0604020202020204" pitchFamily="34" charset="0"/>
              <a:cs typeface="Arial" panose="020B0604020202020204" pitchFamily="34" charset="0"/>
            </a:endParaRPr>
          </a:p>
          <a:p>
            <a:pPr marL="557213" indent="-557213">
              <a:buFont typeface="+mj-lt"/>
              <a:buAutoNum type="arabicPeriod"/>
            </a:pPr>
            <a:r>
              <a:rPr lang="en-US" sz="3825" dirty="0">
                <a:latin typeface="Arial" panose="020B0604020202020204" pitchFamily="34" charset="0"/>
                <a:cs typeface="Arial" panose="020B0604020202020204" pitchFamily="34" charset="0"/>
              </a:rPr>
              <a:t>On-site/Online FPM</a:t>
            </a:r>
          </a:p>
          <a:p>
            <a:pPr marL="557213" indent="-557213">
              <a:buFont typeface="+mj-lt"/>
              <a:buAutoNum type="arabicPeriod"/>
            </a:pPr>
            <a:endParaRPr lang="en-US" sz="3825" dirty="0">
              <a:latin typeface="Arial" panose="020B0604020202020204" pitchFamily="34" charset="0"/>
              <a:cs typeface="Arial" panose="020B0604020202020204" pitchFamily="34" charset="0"/>
            </a:endParaRPr>
          </a:p>
          <a:p>
            <a:pPr marL="557213" indent="-557213">
              <a:buFont typeface="+mj-lt"/>
              <a:buAutoNum type="arabicPeriod"/>
            </a:pPr>
            <a:endParaRPr lang="en-US" sz="3825" dirty="0">
              <a:latin typeface="Arial" panose="020B0604020202020204" pitchFamily="34" charset="0"/>
              <a:cs typeface="Arial" panose="020B0604020202020204" pitchFamily="34" charset="0"/>
            </a:endParaRPr>
          </a:p>
          <a:p>
            <a:pPr marL="557213" indent="-557213">
              <a:buFont typeface="+mj-lt"/>
              <a:buAutoNum type="arabicPeriod"/>
            </a:pPr>
            <a:r>
              <a:rPr lang="en-US" sz="3825" dirty="0">
                <a:latin typeface="Arial" panose="020B0604020202020204" pitchFamily="34" charset="0"/>
                <a:cs typeface="Arial" panose="020B0604020202020204" pitchFamily="34" charset="0"/>
              </a:rPr>
              <a:t>FPM Technical Assistance</a:t>
            </a:r>
          </a:p>
          <a:p>
            <a:pPr marL="557213" indent="-557213">
              <a:buFont typeface="+mj-lt"/>
              <a:buAutoNum type="arabicPeriod"/>
            </a:pPr>
            <a:endParaRPr lang="en-US" sz="3825" dirty="0">
              <a:latin typeface="Arial" panose="020B0604020202020204" pitchFamily="34" charset="0"/>
              <a:cs typeface="Arial" panose="020B0604020202020204" pitchFamily="34" charset="0"/>
            </a:endParaRPr>
          </a:p>
          <a:p>
            <a:pPr marL="557213" indent="-557213">
              <a:buFont typeface="+mj-lt"/>
              <a:buAutoNum type="arabicPeriod"/>
            </a:pPr>
            <a:endParaRPr lang="en-US" sz="3825" dirty="0">
              <a:latin typeface="Arial" panose="020B0604020202020204" pitchFamily="34" charset="0"/>
              <a:cs typeface="Arial" panose="020B0604020202020204" pitchFamily="34" charset="0"/>
            </a:endParaRPr>
          </a:p>
          <a:p>
            <a:pPr marL="557213" indent="-557213">
              <a:buFont typeface="+mj-lt"/>
              <a:buAutoNum type="arabicPeriod"/>
            </a:pPr>
            <a:r>
              <a:rPr lang="en-US" sz="3825" dirty="0">
                <a:latin typeface="Arial" panose="020B0604020202020204" pitchFamily="34" charset="0"/>
                <a:cs typeface="Arial" panose="020B0604020202020204" pitchFamily="34" charset="0"/>
              </a:rPr>
              <a:t>Distribution of Compliance/Non-Compliance Letters</a:t>
            </a:r>
          </a:p>
          <a:p>
            <a:pPr algn="ctr"/>
            <a:endParaRPr lang="en-US" dirty="0">
              <a:latin typeface="Arial" panose="020B0604020202020204" pitchFamily="34" charset="0"/>
              <a:ea typeface="Tahoma" panose="020B0604030504040204" pitchFamily="34" charset="0"/>
              <a:cs typeface="Arial" panose="020B0604020202020204" pitchFamily="34" charset="0"/>
            </a:endParaRPr>
          </a:p>
          <a:p>
            <a:pPr marL="0" indent="0">
              <a:buNone/>
            </a:pP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7874213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rial" panose="020B0604020202020204" pitchFamily="34" charset="0"/>
                <a:cs typeface="Arial" panose="020B0604020202020204" pitchFamily="34" charset="0"/>
              </a:rPr>
              <a:t>LEA </a:t>
            </a:r>
            <a:r>
              <a:rPr lang="en-US" dirty="0" smtClean="0">
                <a:latin typeface="Arial" panose="020B0604020202020204" pitchFamily="34" charset="0"/>
                <a:cs typeface="Arial" panose="020B0604020202020204" pitchFamily="34" charset="0"/>
              </a:rPr>
              <a:t>Process – Title V</a:t>
            </a:r>
            <a:endParaRPr lang="en-US"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1485900" y="1047750"/>
            <a:ext cx="6172200" cy="3775473"/>
          </a:xfrm>
        </p:spPr>
        <p:txBody>
          <a:bodyPr>
            <a:normAutofit fontScale="62500" lnSpcReduction="20000"/>
          </a:bodyPr>
          <a:lstStyle/>
          <a:p>
            <a:pPr marL="557213" indent="-557213">
              <a:buFont typeface="+mj-lt"/>
              <a:buAutoNum type="arabicPeriod"/>
            </a:pPr>
            <a:r>
              <a:rPr lang="en-US" sz="3600" dirty="0">
                <a:latin typeface="Arial" panose="020B0604020202020204" pitchFamily="34" charset="0"/>
                <a:cs typeface="Arial" panose="020B0604020202020204" pitchFamily="34" charset="0"/>
              </a:rPr>
              <a:t>Protocol Document Review</a:t>
            </a:r>
          </a:p>
          <a:p>
            <a:pPr marL="557213" indent="-557213">
              <a:buFont typeface="+mj-lt"/>
              <a:buAutoNum type="arabicPeriod"/>
            </a:pPr>
            <a:endParaRPr lang="en-US" sz="3600" dirty="0">
              <a:latin typeface="Arial" panose="020B0604020202020204" pitchFamily="34" charset="0"/>
              <a:cs typeface="Arial" panose="020B0604020202020204" pitchFamily="34" charset="0"/>
            </a:endParaRPr>
          </a:p>
          <a:p>
            <a:pPr marL="557213" indent="-557213">
              <a:buFont typeface="+mj-lt"/>
              <a:buAutoNum type="arabicPeriod"/>
            </a:pPr>
            <a:r>
              <a:rPr lang="en-US" sz="3600" dirty="0">
                <a:latin typeface="Arial" panose="020B0604020202020204" pitchFamily="34" charset="0"/>
                <a:cs typeface="Arial" panose="020B0604020202020204" pitchFamily="34" charset="0"/>
              </a:rPr>
              <a:t>Evidence Collection System</a:t>
            </a:r>
          </a:p>
          <a:p>
            <a:pPr marL="557213" indent="-557213">
              <a:buFont typeface="+mj-lt"/>
              <a:buAutoNum type="arabicPeriod"/>
            </a:pPr>
            <a:endParaRPr lang="en-US" sz="3600" dirty="0">
              <a:latin typeface="Arial" panose="020B0604020202020204" pitchFamily="34" charset="0"/>
              <a:cs typeface="Arial" panose="020B0604020202020204" pitchFamily="34" charset="0"/>
            </a:endParaRPr>
          </a:p>
          <a:p>
            <a:pPr marL="557213" indent="-557213">
              <a:buFont typeface="+mj-lt"/>
              <a:buAutoNum type="arabicPeriod"/>
            </a:pPr>
            <a:r>
              <a:rPr lang="en-US" sz="3600" dirty="0">
                <a:latin typeface="Arial" panose="020B0604020202020204" pitchFamily="34" charset="0"/>
                <a:cs typeface="Arial" panose="020B0604020202020204" pitchFamily="34" charset="0"/>
              </a:rPr>
              <a:t>Self Monitor and Request VDOE Assistance</a:t>
            </a:r>
          </a:p>
          <a:p>
            <a:pPr marL="557213" indent="-557213">
              <a:buFont typeface="+mj-lt"/>
              <a:buAutoNum type="arabicPeriod"/>
            </a:pPr>
            <a:endParaRPr lang="en-US" sz="3600" dirty="0">
              <a:latin typeface="Arial" panose="020B0604020202020204" pitchFamily="34" charset="0"/>
              <a:cs typeface="Arial" panose="020B0604020202020204" pitchFamily="34" charset="0"/>
            </a:endParaRPr>
          </a:p>
          <a:p>
            <a:pPr marL="557213" indent="-557213">
              <a:buFont typeface="+mj-lt"/>
              <a:buAutoNum type="arabicPeriod"/>
            </a:pPr>
            <a:r>
              <a:rPr lang="en-US" sz="3600" dirty="0">
                <a:latin typeface="Arial" panose="020B0604020202020204" pitchFamily="34" charset="0"/>
                <a:cs typeface="Arial" panose="020B0604020202020204" pitchFamily="34" charset="0"/>
              </a:rPr>
              <a:t>Virtual or Onsite FPM Participation</a:t>
            </a:r>
          </a:p>
          <a:p>
            <a:pPr marL="557213" indent="-557213">
              <a:buFont typeface="+mj-lt"/>
              <a:buAutoNum type="arabicPeriod"/>
            </a:pPr>
            <a:endParaRPr lang="en-US" sz="3600" dirty="0">
              <a:latin typeface="Arial" panose="020B0604020202020204" pitchFamily="34" charset="0"/>
              <a:cs typeface="Arial" panose="020B0604020202020204" pitchFamily="34" charset="0"/>
            </a:endParaRPr>
          </a:p>
          <a:p>
            <a:pPr marL="557213" indent="-557213">
              <a:buFont typeface="+mj-lt"/>
              <a:buAutoNum type="arabicPeriod"/>
            </a:pPr>
            <a:r>
              <a:rPr lang="en-US" sz="3600" dirty="0">
                <a:latin typeface="Arial" panose="020B0604020202020204" pitchFamily="34" charset="0"/>
                <a:cs typeface="Arial" panose="020B0604020202020204" pitchFamily="34" charset="0"/>
              </a:rPr>
              <a:t>Response to Recommendations/Findings</a:t>
            </a:r>
          </a:p>
          <a:p>
            <a:pPr algn="ctr"/>
            <a:endParaRPr lang="en-US" b="0" dirty="0">
              <a:latin typeface="Arial" panose="020B0604020202020204" pitchFamily="34" charset="0"/>
              <a:ea typeface="Tahoma" panose="020B0604030504040204" pitchFamily="34" charset="0"/>
              <a:cs typeface="Arial" panose="020B0604020202020204" pitchFamily="34" charset="0"/>
            </a:endParaRPr>
          </a:p>
          <a:p>
            <a:pPr marL="0" indent="0">
              <a:buNone/>
            </a:pP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0417624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400" dirty="0">
                <a:latin typeface="Arial" panose="020B0604020202020204" pitchFamily="34" charset="0"/>
                <a:cs typeface="Arial" panose="020B0604020202020204" pitchFamily="34" charset="0"/>
              </a:rPr>
              <a:t>Federal Program Monitoring Components</a:t>
            </a:r>
          </a:p>
        </p:txBody>
      </p:sp>
      <p:sp>
        <p:nvSpPr>
          <p:cNvPr id="3" name="Content Placeholder 2"/>
          <p:cNvSpPr>
            <a:spLocks noGrp="1"/>
          </p:cNvSpPr>
          <p:nvPr>
            <p:ph idx="1"/>
          </p:nvPr>
        </p:nvSpPr>
        <p:spPr>
          <a:xfrm>
            <a:off x="381000" y="889679"/>
            <a:ext cx="7848600" cy="3394472"/>
          </a:xfrm>
        </p:spPr>
        <p:txBody>
          <a:bodyPr>
            <a:normAutofit fontScale="92500" lnSpcReduction="10000"/>
          </a:bodyPr>
          <a:lstStyle/>
          <a:p>
            <a:pPr marL="0" indent="0">
              <a:buNone/>
            </a:pPr>
            <a:r>
              <a:rPr lang="en-US" sz="2325" dirty="0">
                <a:latin typeface="Arial" panose="020B0604020202020204" pitchFamily="34" charset="0"/>
                <a:cs typeface="Arial" panose="020B0604020202020204" pitchFamily="34" charset="0"/>
              </a:rPr>
              <a:t>Components of the Monitoring Protocol Document include:</a:t>
            </a:r>
          </a:p>
          <a:p>
            <a:endParaRPr lang="en-US" sz="2325" dirty="0">
              <a:latin typeface="Arial" panose="020B0604020202020204" pitchFamily="34" charset="0"/>
              <a:cs typeface="Arial" panose="020B0604020202020204" pitchFamily="34" charset="0"/>
            </a:endParaRPr>
          </a:p>
          <a:p>
            <a:pPr marL="385763" indent="-385763">
              <a:buFont typeface="+mj-lt"/>
              <a:buAutoNum type="arabicPeriod"/>
            </a:pPr>
            <a:r>
              <a:rPr lang="en-US" sz="2325" dirty="0">
                <a:latin typeface="Arial" panose="020B0604020202020204" pitchFamily="34" charset="0"/>
                <a:cs typeface="Arial" panose="020B0604020202020204" pitchFamily="34" charset="0"/>
              </a:rPr>
              <a:t>Review of Previous Monitoring</a:t>
            </a:r>
          </a:p>
          <a:p>
            <a:pPr marL="385763" indent="-385763">
              <a:buFont typeface="+mj-lt"/>
              <a:buAutoNum type="arabicPeriod"/>
            </a:pPr>
            <a:endParaRPr lang="en-US" sz="2325" dirty="0">
              <a:latin typeface="Arial" panose="020B0604020202020204" pitchFamily="34" charset="0"/>
              <a:cs typeface="Arial" panose="020B0604020202020204" pitchFamily="34" charset="0"/>
            </a:endParaRPr>
          </a:p>
          <a:p>
            <a:pPr marL="385763" indent="-385763">
              <a:buFont typeface="+mj-lt"/>
              <a:buAutoNum type="arabicPeriod"/>
            </a:pPr>
            <a:r>
              <a:rPr lang="en-US" sz="2325" dirty="0">
                <a:latin typeface="Arial" panose="020B0604020202020204" pitchFamily="34" charset="0"/>
                <a:cs typeface="Arial" panose="020B0604020202020204" pitchFamily="34" charset="0"/>
              </a:rPr>
              <a:t>Program Application</a:t>
            </a:r>
          </a:p>
          <a:p>
            <a:pPr marL="385763" indent="-385763">
              <a:buFont typeface="+mj-lt"/>
              <a:buAutoNum type="arabicPeriod"/>
            </a:pPr>
            <a:endParaRPr lang="en-US" sz="2325" dirty="0">
              <a:latin typeface="Arial" panose="020B0604020202020204" pitchFamily="34" charset="0"/>
              <a:cs typeface="Arial" panose="020B0604020202020204" pitchFamily="34" charset="0"/>
            </a:endParaRPr>
          </a:p>
          <a:p>
            <a:pPr marL="385763" indent="-385763">
              <a:buFont typeface="+mj-lt"/>
              <a:buAutoNum type="arabicPeriod"/>
            </a:pPr>
            <a:r>
              <a:rPr lang="en-US" sz="2325" dirty="0">
                <a:latin typeface="Arial" panose="020B0604020202020204" pitchFamily="34" charset="0"/>
                <a:cs typeface="Arial" panose="020B0604020202020204" pitchFamily="34" charset="0"/>
              </a:rPr>
              <a:t>Program Monitoring and Evaluation</a:t>
            </a:r>
          </a:p>
          <a:p>
            <a:pPr marL="385763" indent="-385763">
              <a:buFont typeface="+mj-lt"/>
              <a:buAutoNum type="arabicPeriod"/>
            </a:pPr>
            <a:endParaRPr lang="en-US" sz="2325" dirty="0">
              <a:latin typeface="Arial" panose="020B0604020202020204" pitchFamily="34" charset="0"/>
              <a:cs typeface="Arial" panose="020B0604020202020204" pitchFamily="34" charset="0"/>
            </a:endParaRPr>
          </a:p>
          <a:p>
            <a:pPr marL="385763" indent="-385763">
              <a:buFont typeface="+mj-lt"/>
              <a:buAutoNum type="arabicPeriod"/>
            </a:pPr>
            <a:r>
              <a:rPr lang="en-US" sz="2325" dirty="0">
                <a:latin typeface="Arial" panose="020B0604020202020204" pitchFamily="34" charset="0"/>
                <a:cs typeface="Arial" panose="020B0604020202020204" pitchFamily="34" charset="0"/>
              </a:rPr>
              <a:t>Fiscal Requirements</a:t>
            </a:r>
          </a:p>
          <a:p>
            <a:pPr marL="0" indent="0">
              <a:buNone/>
            </a:pPr>
            <a:endParaRPr lang="en-US" sz="2325" dirty="0">
              <a:latin typeface="Arial" panose="020B0604020202020204" pitchFamily="34" charset="0"/>
              <a:cs typeface="Arial" panose="020B0604020202020204" pitchFamily="34" charset="0"/>
            </a:endParaRPr>
          </a:p>
          <a:p>
            <a:pPr marL="0" indent="0">
              <a:buNone/>
            </a:pPr>
            <a:endParaRPr lang="en-US" b="0" noProof="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9201766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120"/>
            <a:ext cx="9144000" cy="1122830"/>
          </a:xfrm>
        </p:spPr>
        <p:txBody>
          <a:bodyPr/>
          <a:lstStyle/>
          <a:p>
            <a:r>
              <a:rPr lang="en-US" sz="3600" dirty="0" smtClean="0"/>
              <a:t>Divisions Scheduled for Onsite FPM in </a:t>
            </a:r>
            <a:br>
              <a:rPr lang="en-US" sz="3600" dirty="0" smtClean="0"/>
            </a:br>
            <a:r>
              <a:rPr lang="en-US" sz="3600" dirty="0" smtClean="0"/>
              <a:t>2019-2020</a:t>
            </a:r>
            <a:endParaRPr lang="en-US" sz="3600" dirty="0"/>
          </a:p>
        </p:txBody>
      </p:sp>
      <p:sp>
        <p:nvSpPr>
          <p:cNvPr id="3" name="Content Placeholder 2"/>
          <p:cNvSpPr>
            <a:spLocks noGrp="1"/>
          </p:cNvSpPr>
          <p:nvPr>
            <p:ph idx="1"/>
          </p:nvPr>
        </p:nvSpPr>
        <p:spPr>
          <a:xfrm>
            <a:off x="228600" y="1352550"/>
            <a:ext cx="8763000" cy="2895601"/>
          </a:xfrm>
        </p:spPr>
        <p:txBody>
          <a:bodyPr numCol="2">
            <a:normAutofit fontScale="55000" lnSpcReduction="20000"/>
          </a:bodyPr>
          <a:lstStyle/>
          <a:p>
            <a:pPr marL="0" lvl="0" indent="0">
              <a:buNone/>
            </a:pPr>
            <a:r>
              <a:rPr lang="en-US" sz="4400" dirty="0"/>
              <a:t>Accomack County </a:t>
            </a:r>
            <a:r>
              <a:rPr lang="en-US" sz="2900" dirty="0" smtClean="0"/>
              <a:t>(</a:t>
            </a:r>
            <a:r>
              <a:rPr lang="en-US" sz="2900" dirty="0"/>
              <a:t>Title I, Part C, only)</a:t>
            </a:r>
          </a:p>
          <a:p>
            <a:pPr marL="0" lvl="0" indent="0">
              <a:buNone/>
            </a:pPr>
            <a:r>
              <a:rPr lang="en-US" sz="4400" dirty="0" smtClean="0"/>
              <a:t>Caroline </a:t>
            </a:r>
            <a:r>
              <a:rPr lang="en-US" sz="4400" dirty="0"/>
              <a:t>County</a:t>
            </a:r>
          </a:p>
          <a:p>
            <a:pPr marL="0" lvl="0" indent="0">
              <a:buNone/>
            </a:pPr>
            <a:r>
              <a:rPr lang="en-US" sz="4400" dirty="0" smtClean="0"/>
              <a:t>Colonial </a:t>
            </a:r>
            <a:r>
              <a:rPr lang="en-US" sz="4400" dirty="0"/>
              <a:t>Heights City </a:t>
            </a:r>
          </a:p>
          <a:p>
            <a:pPr marL="0" lvl="0" indent="0">
              <a:buNone/>
            </a:pPr>
            <a:r>
              <a:rPr lang="en-US" sz="4400" dirty="0" smtClean="0"/>
              <a:t>Frederick </a:t>
            </a:r>
            <a:r>
              <a:rPr lang="en-US" sz="4400" dirty="0"/>
              <a:t>County </a:t>
            </a:r>
          </a:p>
          <a:p>
            <a:pPr marL="0" lvl="0" indent="0">
              <a:buNone/>
            </a:pPr>
            <a:r>
              <a:rPr lang="en-US" sz="4400" dirty="0" smtClean="0"/>
              <a:t>Gloucester </a:t>
            </a:r>
            <a:r>
              <a:rPr lang="en-US" sz="4400" dirty="0"/>
              <a:t>County </a:t>
            </a:r>
          </a:p>
          <a:p>
            <a:pPr marL="0" lvl="0" indent="0">
              <a:buNone/>
            </a:pPr>
            <a:r>
              <a:rPr lang="en-US" sz="4400" dirty="0" smtClean="0"/>
              <a:t>Hanover County</a:t>
            </a:r>
          </a:p>
          <a:p>
            <a:pPr marL="0" lvl="0" indent="0">
              <a:buNone/>
            </a:pPr>
            <a:r>
              <a:rPr lang="en-US" sz="4400" dirty="0" smtClean="0"/>
              <a:t>Loudoun </a:t>
            </a:r>
            <a:r>
              <a:rPr lang="en-US" sz="4400" dirty="0"/>
              <a:t>County </a:t>
            </a:r>
          </a:p>
          <a:p>
            <a:pPr marL="0" indent="0">
              <a:buNone/>
            </a:pPr>
            <a:r>
              <a:rPr lang="en-US" sz="4400" dirty="0" smtClean="0"/>
              <a:t>Richmond </a:t>
            </a:r>
            <a:r>
              <a:rPr lang="en-US" sz="4400" dirty="0"/>
              <a:t>County</a:t>
            </a:r>
          </a:p>
          <a:p>
            <a:pPr marL="0" indent="0">
              <a:buNone/>
            </a:pPr>
            <a:r>
              <a:rPr lang="en-US" sz="4400" dirty="0" smtClean="0"/>
              <a:t>Rockingham </a:t>
            </a:r>
            <a:r>
              <a:rPr lang="en-US" sz="4400" dirty="0"/>
              <a:t>County </a:t>
            </a:r>
          </a:p>
          <a:p>
            <a:pPr marL="0" indent="0">
              <a:buNone/>
            </a:pPr>
            <a:r>
              <a:rPr lang="en-US" sz="4400" dirty="0" smtClean="0"/>
              <a:t>Virginia </a:t>
            </a:r>
            <a:r>
              <a:rPr lang="en-US" sz="4400" dirty="0"/>
              <a:t>Beach City </a:t>
            </a:r>
          </a:p>
          <a:p>
            <a:pPr marL="0" indent="0">
              <a:buNone/>
            </a:pPr>
            <a:r>
              <a:rPr lang="en-US" sz="4400" dirty="0" smtClean="0"/>
              <a:t>Virginia </a:t>
            </a:r>
            <a:r>
              <a:rPr lang="en-US" sz="4400" dirty="0"/>
              <a:t>School for the Deaf and Blind</a:t>
            </a:r>
          </a:p>
          <a:p>
            <a:pPr marL="0" indent="0">
              <a:buNone/>
            </a:pPr>
            <a:endParaRPr lang="en-US" sz="4400" dirty="0"/>
          </a:p>
          <a:p>
            <a:pPr marL="0" indent="0">
              <a:buNone/>
            </a:pPr>
            <a:endParaRPr lang="en-US" dirty="0"/>
          </a:p>
        </p:txBody>
      </p:sp>
    </p:spTree>
    <p:extLst>
      <p:ext uri="{BB962C8B-B14F-4D97-AF65-F5344CB8AC3E}">
        <p14:creationId xmlns:p14="http://schemas.microsoft.com/office/powerpoint/2010/main" val="336562404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2700" dirty="0">
                <a:latin typeface="Arial" panose="020B0604020202020204" pitchFamily="34" charset="0"/>
                <a:cs typeface="Arial" panose="020B0604020202020204" pitchFamily="34" charset="0"/>
              </a:rPr>
              <a:t>Federal Program Monitoring</a:t>
            </a:r>
            <a:br>
              <a:rPr lang="en-US" sz="2700" dirty="0">
                <a:latin typeface="Arial" panose="020B0604020202020204" pitchFamily="34" charset="0"/>
                <a:cs typeface="Arial" panose="020B0604020202020204" pitchFamily="34" charset="0"/>
              </a:rPr>
            </a:br>
            <a:r>
              <a:rPr lang="en-US" sz="2700" dirty="0">
                <a:latin typeface="Arial" panose="020B0604020202020204" pitchFamily="34" charset="0"/>
                <a:cs typeface="Arial" panose="020B0604020202020204" pitchFamily="34" charset="0"/>
              </a:rPr>
              <a:t>Review of Previous Monitoring</a:t>
            </a:r>
            <a:r>
              <a:rPr lang="en-US" noProof="0" dirty="0">
                <a:latin typeface="Arial" panose="020B0604020202020204" pitchFamily="34" charset="0"/>
                <a:cs typeface="Arial" panose="020B0604020202020204" pitchFamily="34" charset="0"/>
              </a:rPr>
              <a:t/>
            </a:r>
            <a:br>
              <a:rPr lang="en-US" noProof="0" dirty="0">
                <a:latin typeface="Arial" panose="020B0604020202020204" pitchFamily="34" charset="0"/>
                <a:cs typeface="Arial" panose="020B0604020202020204" pitchFamily="34" charset="0"/>
              </a:rPr>
            </a:br>
            <a:endParaRPr lang="en-US" noProof="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228600" y="971551"/>
            <a:ext cx="8458200" cy="3352800"/>
          </a:xfrm>
        </p:spPr>
        <p:txBody>
          <a:bodyPr>
            <a:normAutofit/>
          </a:bodyPr>
          <a:lstStyle/>
          <a:p>
            <a:pPr marL="0" indent="0">
              <a:buNone/>
            </a:pPr>
            <a:r>
              <a:rPr lang="en-US" sz="2000" noProof="0" dirty="0" smtClean="0">
                <a:latin typeface="Arial" panose="020B0604020202020204" pitchFamily="34" charset="0"/>
                <a:cs typeface="Arial" panose="020B0604020202020204" pitchFamily="34" charset="0"/>
              </a:rPr>
              <a:t>1.0 Review of Previous Monitoring</a:t>
            </a:r>
            <a:r>
              <a:rPr lang="en-US" sz="2000" dirty="0">
                <a:latin typeface="Arial" panose="020B0604020202020204" pitchFamily="34" charset="0"/>
                <a:cs typeface="Arial" panose="020B0604020202020204" pitchFamily="34" charset="0"/>
              </a:rPr>
              <a:t> </a:t>
            </a:r>
            <a:endParaRPr lang="en-US" sz="2000" dirty="0" smtClean="0">
              <a:latin typeface="Arial" panose="020B0604020202020204" pitchFamily="34" charset="0"/>
              <a:cs typeface="Arial" panose="020B0604020202020204" pitchFamily="34" charset="0"/>
            </a:endParaRPr>
          </a:p>
          <a:p>
            <a:pPr marL="0" indent="0">
              <a:buNone/>
            </a:pPr>
            <a:endParaRPr lang="en-US" sz="2000" dirty="0">
              <a:latin typeface="Arial" panose="020B0604020202020204" pitchFamily="34" charset="0"/>
              <a:cs typeface="Arial" panose="020B0604020202020204" pitchFamily="34" charset="0"/>
            </a:endParaRPr>
          </a:p>
          <a:p>
            <a:pPr lvl="0"/>
            <a:r>
              <a:rPr lang="en-US" sz="2000" dirty="0" smtClean="0">
                <a:solidFill>
                  <a:srgbClr val="FF0000"/>
                </a:solidFill>
                <a:latin typeface="Arial" panose="020B0604020202020204" pitchFamily="34" charset="0"/>
                <a:cs typeface="Arial" panose="020B0604020202020204" pitchFamily="34" charset="0"/>
              </a:rPr>
              <a:t>When </a:t>
            </a:r>
            <a:r>
              <a:rPr lang="en-US" sz="2000" dirty="0">
                <a:solidFill>
                  <a:srgbClr val="FF0000"/>
                </a:solidFill>
                <a:latin typeface="Arial" panose="020B0604020202020204" pitchFamily="34" charset="0"/>
                <a:cs typeface="Arial" panose="020B0604020202020204" pitchFamily="34" charset="0"/>
              </a:rPr>
              <a:t>did the division last undergo federal monitoring for Title V, Part B? </a:t>
            </a:r>
            <a:endParaRPr lang="en-US" sz="2000" dirty="0" smtClean="0">
              <a:solidFill>
                <a:srgbClr val="FF0000"/>
              </a:solidFill>
              <a:latin typeface="Arial" panose="020B0604020202020204" pitchFamily="34" charset="0"/>
              <a:cs typeface="Arial" panose="020B0604020202020204" pitchFamily="34" charset="0"/>
            </a:endParaRPr>
          </a:p>
          <a:p>
            <a:pPr lvl="0"/>
            <a:endParaRPr lang="en-US" sz="2000" b="1" dirty="0">
              <a:solidFill>
                <a:srgbClr val="FF0000"/>
              </a:solidFill>
              <a:latin typeface="Arial" panose="020B0604020202020204" pitchFamily="34" charset="0"/>
              <a:cs typeface="Arial" panose="020B0604020202020204" pitchFamily="34" charset="0"/>
            </a:endParaRPr>
          </a:p>
          <a:p>
            <a:pPr lvl="0"/>
            <a:r>
              <a:rPr lang="en-US" sz="2000" dirty="0">
                <a:solidFill>
                  <a:srgbClr val="FF0000"/>
                </a:solidFill>
                <a:latin typeface="Arial" panose="020B0604020202020204" pitchFamily="34" charset="0"/>
                <a:cs typeface="Arial" panose="020B0604020202020204" pitchFamily="34" charset="0"/>
              </a:rPr>
              <a:t>Did the division receive any findings? If so, identify the findings</a:t>
            </a:r>
            <a:r>
              <a:rPr lang="en-US" sz="2000" dirty="0" smtClean="0">
                <a:solidFill>
                  <a:srgbClr val="FF0000"/>
                </a:solidFill>
                <a:latin typeface="Arial" panose="020B0604020202020204" pitchFamily="34" charset="0"/>
                <a:cs typeface="Arial" panose="020B0604020202020204" pitchFamily="34" charset="0"/>
              </a:rPr>
              <a:t>.</a:t>
            </a:r>
          </a:p>
          <a:p>
            <a:pPr lvl="0"/>
            <a:endParaRPr lang="en-US" sz="2000" b="1" dirty="0">
              <a:solidFill>
                <a:srgbClr val="FF0000"/>
              </a:solidFill>
              <a:latin typeface="Arial" panose="020B0604020202020204" pitchFamily="34" charset="0"/>
              <a:cs typeface="Arial" panose="020B0604020202020204" pitchFamily="34" charset="0"/>
            </a:endParaRPr>
          </a:p>
          <a:p>
            <a:pPr lvl="0"/>
            <a:r>
              <a:rPr lang="en-US" sz="2000" dirty="0">
                <a:solidFill>
                  <a:srgbClr val="FF0000"/>
                </a:solidFill>
                <a:latin typeface="Arial" panose="020B0604020202020204" pitchFamily="34" charset="0"/>
                <a:cs typeface="Arial" panose="020B0604020202020204" pitchFamily="34" charset="0"/>
              </a:rPr>
              <a:t>Were all action steps from corrective action plans implemented and maintained? </a:t>
            </a:r>
            <a:endParaRPr lang="en-US" sz="2000" b="1" dirty="0">
              <a:solidFill>
                <a:srgbClr val="FF0000"/>
              </a:solidFill>
              <a:latin typeface="Arial" panose="020B0604020202020204" pitchFamily="34" charset="0"/>
              <a:cs typeface="Arial" panose="020B0604020202020204" pitchFamily="34" charset="0"/>
            </a:endParaRPr>
          </a:p>
          <a:p>
            <a:endParaRPr lang="en-US" sz="1800" dirty="0">
              <a:latin typeface="Arial" panose="020B0604020202020204" pitchFamily="34" charset="0"/>
              <a:cs typeface="Arial" panose="020B0604020202020204" pitchFamily="34" charset="0"/>
            </a:endParaRPr>
          </a:p>
          <a:p>
            <a:pPr marL="0" indent="0">
              <a:buNone/>
            </a:pPr>
            <a:endParaRPr lang="en-US" sz="2325" dirty="0">
              <a:latin typeface="Arial" panose="020B0604020202020204" pitchFamily="34" charset="0"/>
              <a:cs typeface="Arial" panose="020B0604020202020204" pitchFamily="34" charset="0"/>
            </a:endParaRPr>
          </a:p>
          <a:p>
            <a:pPr marL="0" indent="0">
              <a:buNone/>
            </a:pPr>
            <a:endParaRPr lang="en-US" sz="2325" dirty="0">
              <a:latin typeface="Arial" panose="020B0604020202020204" pitchFamily="34" charset="0"/>
              <a:cs typeface="Arial" panose="020B0604020202020204" pitchFamily="34" charset="0"/>
            </a:endParaRPr>
          </a:p>
          <a:p>
            <a:pPr marL="0" indent="0">
              <a:buNone/>
            </a:pPr>
            <a:endParaRPr lang="en-US" b="0" noProof="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1606830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dirty="0">
                <a:latin typeface="Arial" panose="020B0604020202020204" pitchFamily="34" charset="0"/>
                <a:cs typeface="Arial" panose="020B0604020202020204" pitchFamily="34" charset="0"/>
              </a:rPr>
              <a:t>Federal Program Monitoring</a:t>
            </a:r>
            <a:br>
              <a:rPr lang="en-US" sz="2400" dirty="0">
                <a:latin typeface="Arial" panose="020B0604020202020204" pitchFamily="34" charset="0"/>
                <a:cs typeface="Arial" panose="020B0604020202020204" pitchFamily="34" charset="0"/>
              </a:rPr>
            </a:br>
            <a:r>
              <a:rPr lang="en-US" sz="2400" dirty="0">
                <a:latin typeface="Arial" panose="020B0604020202020204" pitchFamily="34" charset="0"/>
                <a:cs typeface="Arial" panose="020B0604020202020204" pitchFamily="34" charset="0"/>
              </a:rPr>
              <a:t>Program Application</a:t>
            </a:r>
            <a:endParaRPr lang="en-US" sz="27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152400" y="1047751"/>
            <a:ext cx="8534400" cy="3276600"/>
          </a:xfrm>
        </p:spPr>
        <p:txBody>
          <a:bodyPr>
            <a:normAutofit/>
          </a:bodyPr>
          <a:lstStyle/>
          <a:p>
            <a:pPr marL="0" indent="0">
              <a:buNone/>
            </a:pPr>
            <a:r>
              <a:rPr lang="en-US" sz="2000" noProof="0" dirty="0" smtClean="0">
                <a:latin typeface="Arial" panose="020B0604020202020204" pitchFamily="34" charset="0"/>
                <a:cs typeface="Arial" panose="020B0604020202020204" pitchFamily="34" charset="0"/>
              </a:rPr>
              <a:t>2. Program Application</a:t>
            </a:r>
          </a:p>
          <a:p>
            <a:pPr marL="0" indent="0">
              <a:buNone/>
            </a:pP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What is the LEA process for review and approval of the local application? </a:t>
            </a:r>
            <a:endParaRPr lang="en-US" sz="2000" dirty="0" smtClean="0">
              <a:latin typeface="Arial" panose="020B0604020202020204" pitchFamily="34" charset="0"/>
              <a:cs typeface="Arial" panose="020B0604020202020204" pitchFamily="34" charset="0"/>
            </a:endParaRPr>
          </a:p>
          <a:p>
            <a:endParaRPr lang="en-US" sz="2000" dirty="0">
              <a:latin typeface="Arial" panose="020B0604020202020204" pitchFamily="34" charset="0"/>
              <a:cs typeface="Arial" panose="020B0604020202020204" pitchFamily="34" charset="0"/>
            </a:endParaRPr>
          </a:p>
          <a:p>
            <a:pPr marL="300038" lvl="1" indent="0">
              <a:buNone/>
            </a:pPr>
            <a:r>
              <a:rPr lang="en-US" sz="2000" dirty="0">
                <a:latin typeface="Arial" panose="020B0604020202020204" pitchFamily="34" charset="0"/>
                <a:cs typeface="Arial" panose="020B0604020202020204" pitchFamily="34" charset="0"/>
              </a:rPr>
              <a:t>Acceptable Evidence = most recently approved annual application, n</a:t>
            </a:r>
            <a:r>
              <a:rPr lang="en-US" sz="2000" dirty="0" smtClean="0">
                <a:latin typeface="Arial" panose="020B0604020202020204" pitchFamily="34" charset="0"/>
                <a:cs typeface="Arial" panose="020B0604020202020204" pitchFamily="34" charset="0"/>
              </a:rPr>
              <a:t>eeds </a:t>
            </a:r>
            <a:r>
              <a:rPr lang="en-US" sz="2000" dirty="0">
                <a:latin typeface="Arial" panose="020B0604020202020204" pitchFamily="34" charset="0"/>
                <a:cs typeface="Arial" panose="020B0604020202020204" pitchFamily="34" charset="0"/>
              </a:rPr>
              <a:t>assessment data and planning documentation (meeting minutes and agendas)</a:t>
            </a:r>
          </a:p>
          <a:p>
            <a:pPr marL="300038" lvl="1" indent="0">
              <a:buNone/>
            </a:pPr>
            <a:endParaRPr lang="en-US" sz="1800" dirty="0">
              <a:latin typeface="Arial" panose="020B0604020202020204" pitchFamily="34" charset="0"/>
              <a:cs typeface="Arial" panose="020B0604020202020204" pitchFamily="34" charset="0"/>
            </a:endParaRPr>
          </a:p>
          <a:p>
            <a:pPr marL="0" indent="0">
              <a:buNone/>
            </a:pPr>
            <a:endParaRPr lang="en-US" sz="1950" dirty="0">
              <a:latin typeface="Arial" panose="020B0604020202020204" pitchFamily="34" charset="0"/>
              <a:cs typeface="Arial" panose="020B0604020202020204" pitchFamily="34" charset="0"/>
            </a:endParaRPr>
          </a:p>
          <a:p>
            <a:pPr marL="0" indent="0">
              <a:buNone/>
            </a:pPr>
            <a:endParaRPr lang="en-US" sz="2325" dirty="0">
              <a:latin typeface="Arial" panose="020B0604020202020204" pitchFamily="34" charset="0"/>
              <a:cs typeface="Arial" panose="020B0604020202020204" pitchFamily="34" charset="0"/>
            </a:endParaRPr>
          </a:p>
          <a:p>
            <a:pPr marL="0" indent="0">
              <a:buNone/>
            </a:pPr>
            <a:endParaRPr lang="en-US" sz="2325" dirty="0">
              <a:latin typeface="Arial" panose="020B0604020202020204" pitchFamily="34" charset="0"/>
              <a:cs typeface="Arial" panose="020B0604020202020204" pitchFamily="34" charset="0"/>
            </a:endParaRPr>
          </a:p>
          <a:p>
            <a:pPr marL="0" indent="0">
              <a:buNone/>
            </a:pPr>
            <a:endParaRPr lang="en-US" b="0" noProof="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8077549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252" y="26007"/>
            <a:ext cx="9144000" cy="894229"/>
          </a:xfrm>
        </p:spPr>
        <p:txBody>
          <a:bodyPr>
            <a:normAutofit fontScale="90000"/>
          </a:bodyPr>
          <a:lstStyle/>
          <a:p>
            <a:r>
              <a:rPr lang="en-US" sz="2700" dirty="0" smtClean="0">
                <a:latin typeface="Arial" panose="020B0604020202020204" pitchFamily="34" charset="0"/>
                <a:cs typeface="Arial" panose="020B0604020202020204" pitchFamily="34" charset="0"/>
              </a:rPr>
              <a:t>Federal </a:t>
            </a:r>
            <a:r>
              <a:rPr lang="en-US" sz="2700" dirty="0">
                <a:latin typeface="Arial" panose="020B0604020202020204" pitchFamily="34" charset="0"/>
                <a:cs typeface="Arial" panose="020B0604020202020204" pitchFamily="34" charset="0"/>
              </a:rPr>
              <a:t>Program Monitoring</a:t>
            </a:r>
            <a:br>
              <a:rPr lang="en-US" sz="2700" dirty="0">
                <a:latin typeface="Arial" panose="020B0604020202020204" pitchFamily="34" charset="0"/>
                <a:cs typeface="Arial" panose="020B0604020202020204" pitchFamily="34" charset="0"/>
              </a:rPr>
            </a:br>
            <a:r>
              <a:rPr lang="en-US" sz="2700" dirty="0">
                <a:latin typeface="Arial" panose="020B0604020202020204" pitchFamily="34" charset="0"/>
                <a:cs typeface="Arial" panose="020B0604020202020204" pitchFamily="34" charset="0"/>
              </a:rPr>
              <a:t>Program Monitoring and Evaluation</a:t>
            </a:r>
            <a:r>
              <a:rPr lang="en-US" noProof="0" dirty="0">
                <a:latin typeface="Arial" panose="020B0604020202020204" pitchFamily="34" charset="0"/>
                <a:cs typeface="Arial" panose="020B0604020202020204" pitchFamily="34" charset="0"/>
              </a:rPr>
              <a:t/>
            </a:r>
            <a:br>
              <a:rPr lang="en-US" noProof="0" dirty="0">
                <a:latin typeface="Arial" panose="020B0604020202020204" pitchFamily="34" charset="0"/>
                <a:cs typeface="Arial" panose="020B0604020202020204" pitchFamily="34" charset="0"/>
              </a:rPr>
            </a:br>
            <a:endParaRPr lang="en-US" noProof="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228600" y="971550"/>
            <a:ext cx="8229600" cy="3657600"/>
          </a:xfrm>
        </p:spPr>
        <p:txBody>
          <a:bodyPr>
            <a:normAutofit fontScale="55000" lnSpcReduction="20000"/>
          </a:bodyPr>
          <a:lstStyle/>
          <a:p>
            <a:pPr marL="0" indent="0">
              <a:buNone/>
            </a:pPr>
            <a:r>
              <a:rPr lang="en-US" sz="3600" dirty="0" smtClean="0">
                <a:latin typeface="Arial" panose="020B0604020202020204" pitchFamily="34" charset="0"/>
                <a:cs typeface="Arial" panose="020B0604020202020204" pitchFamily="34" charset="0"/>
              </a:rPr>
              <a:t>3. Program </a:t>
            </a:r>
            <a:r>
              <a:rPr lang="en-US" sz="3600" dirty="0">
                <a:latin typeface="Arial" panose="020B0604020202020204" pitchFamily="34" charset="0"/>
                <a:cs typeface="Arial" panose="020B0604020202020204" pitchFamily="34" charset="0"/>
              </a:rPr>
              <a:t>Monitoring and Evaluation</a:t>
            </a:r>
          </a:p>
          <a:p>
            <a:pPr marL="0" indent="0">
              <a:buNone/>
            </a:pPr>
            <a:endParaRPr lang="en-US" sz="3600" dirty="0">
              <a:latin typeface="Arial" panose="020B0604020202020204" pitchFamily="34" charset="0"/>
              <a:cs typeface="Arial" panose="020B0604020202020204" pitchFamily="34" charset="0"/>
            </a:endParaRPr>
          </a:p>
          <a:p>
            <a:r>
              <a:rPr lang="en-US" sz="3600" noProof="0" dirty="0" smtClean="0">
                <a:latin typeface="Arial" panose="020B0604020202020204" pitchFamily="34" charset="0"/>
                <a:cs typeface="Arial" panose="020B0604020202020204" pitchFamily="34" charset="0"/>
              </a:rPr>
              <a:t>Do the selected activities relate to the specified measurable </a:t>
            </a:r>
            <a:r>
              <a:rPr lang="en-US" sz="3600" noProof="0" dirty="0">
                <a:latin typeface="Arial" panose="020B0604020202020204" pitchFamily="34" charset="0"/>
                <a:cs typeface="Arial" panose="020B0604020202020204" pitchFamily="34" charset="0"/>
              </a:rPr>
              <a:t>objectives</a:t>
            </a:r>
            <a:r>
              <a:rPr lang="en-US" sz="3600" b="0" noProof="0" dirty="0">
                <a:latin typeface="Arial" panose="020B0604020202020204" pitchFamily="34" charset="0"/>
                <a:cs typeface="Arial" panose="020B0604020202020204" pitchFamily="34" charset="0"/>
              </a:rPr>
              <a:t>? </a:t>
            </a:r>
            <a:endParaRPr lang="en-US" sz="3600" b="0" noProof="0" dirty="0" smtClean="0">
              <a:latin typeface="Arial" panose="020B0604020202020204" pitchFamily="34" charset="0"/>
              <a:cs typeface="Arial" panose="020B0604020202020204" pitchFamily="34" charset="0"/>
            </a:endParaRPr>
          </a:p>
          <a:p>
            <a:pPr marL="300038" lvl="1" indent="0">
              <a:buNone/>
            </a:pPr>
            <a:r>
              <a:rPr lang="en-US" sz="3600" dirty="0">
                <a:latin typeface="Arial" panose="020B0604020202020204" pitchFamily="34" charset="0"/>
                <a:cs typeface="Arial" panose="020B0604020202020204" pitchFamily="34" charset="0"/>
              </a:rPr>
              <a:t>Acceptable Evidence = evidence-based materials aligned with measurable objectives, professional development sign-in sheets, reimbursement requests</a:t>
            </a:r>
          </a:p>
          <a:p>
            <a:pPr marL="0" indent="0">
              <a:buNone/>
            </a:pPr>
            <a:endParaRPr lang="en-US" sz="3600" b="0" noProof="0" dirty="0">
              <a:latin typeface="Arial" panose="020B0604020202020204" pitchFamily="34" charset="0"/>
              <a:cs typeface="Arial" panose="020B0604020202020204" pitchFamily="34" charset="0"/>
            </a:endParaRPr>
          </a:p>
          <a:p>
            <a:r>
              <a:rPr lang="en-US" sz="3600" noProof="0" dirty="0" smtClean="0">
                <a:latin typeface="Arial" panose="020B0604020202020204" pitchFamily="34" charset="0"/>
                <a:cs typeface="Arial" panose="020B0604020202020204" pitchFamily="34" charset="0"/>
              </a:rPr>
              <a:t>What </a:t>
            </a:r>
            <a:r>
              <a:rPr lang="en-US" sz="3600" noProof="0" dirty="0">
                <a:latin typeface="Arial" panose="020B0604020202020204" pitchFamily="34" charset="0"/>
                <a:cs typeface="Arial" panose="020B0604020202020204" pitchFamily="34" charset="0"/>
              </a:rPr>
              <a:t>evidence can </a:t>
            </a:r>
            <a:r>
              <a:rPr lang="en-US" sz="3600" noProof="0" dirty="0" smtClean="0">
                <a:latin typeface="Arial" panose="020B0604020202020204" pitchFamily="34" charset="0"/>
                <a:cs typeface="Arial" panose="020B0604020202020204" pitchFamily="34" charset="0"/>
              </a:rPr>
              <a:t>be provided </a:t>
            </a:r>
            <a:r>
              <a:rPr lang="en-US" sz="3600" noProof="0" dirty="0">
                <a:latin typeface="Arial" panose="020B0604020202020204" pitchFamily="34" charset="0"/>
                <a:cs typeface="Arial" panose="020B0604020202020204" pitchFamily="34" charset="0"/>
              </a:rPr>
              <a:t>to show </a:t>
            </a:r>
            <a:r>
              <a:rPr lang="en-US" sz="3600" noProof="0" dirty="0" smtClean="0">
                <a:latin typeface="Arial" panose="020B0604020202020204" pitchFamily="34" charset="0"/>
                <a:cs typeface="Arial" panose="020B0604020202020204" pitchFamily="34" charset="0"/>
              </a:rPr>
              <a:t>the activities </a:t>
            </a:r>
            <a:r>
              <a:rPr lang="en-US" sz="3600" noProof="0" dirty="0">
                <a:latin typeface="Arial" panose="020B0604020202020204" pitchFamily="34" charset="0"/>
                <a:cs typeface="Arial" panose="020B0604020202020204" pitchFamily="34" charset="0"/>
              </a:rPr>
              <a:t>were </a:t>
            </a:r>
            <a:r>
              <a:rPr lang="en-US" sz="3600" u="sng" noProof="0" dirty="0" smtClean="0">
                <a:latin typeface="Arial" panose="020B0604020202020204" pitchFamily="34" charset="0"/>
                <a:cs typeface="Arial" panose="020B0604020202020204" pitchFamily="34" charset="0"/>
              </a:rPr>
              <a:t>effective</a:t>
            </a:r>
            <a:r>
              <a:rPr lang="en-US" sz="3600" noProof="0" dirty="0" smtClean="0">
                <a:latin typeface="Arial" panose="020B0604020202020204" pitchFamily="34" charset="0"/>
                <a:cs typeface="Arial" panose="020B0604020202020204" pitchFamily="34" charset="0"/>
              </a:rPr>
              <a:t>? </a:t>
            </a:r>
          </a:p>
          <a:p>
            <a:pPr marL="300038" lvl="1" indent="0">
              <a:buNone/>
            </a:pPr>
            <a:r>
              <a:rPr lang="en-US" sz="3600" dirty="0">
                <a:latin typeface="Arial" panose="020B0604020202020204" pitchFamily="34" charset="0"/>
                <a:cs typeface="Arial" panose="020B0604020202020204" pitchFamily="34" charset="0"/>
              </a:rPr>
              <a:t>Acceptable Evidence = student assessment data, staff surveys, student surveys,  professional development evaluations</a:t>
            </a:r>
          </a:p>
          <a:p>
            <a:pPr marL="0" indent="0">
              <a:buNone/>
            </a:pPr>
            <a:endParaRPr lang="en-US" b="0" noProof="0" dirty="0">
              <a:latin typeface="Arial" panose="020B0604020202020204" pitchFamily="34" charset="0"/>
              <a:cs typeface="Arial" panose="020B0604020202020204" pitchFamily="34" charset="0"/>
            </a:endParaRPr>
          </a:p>
          <a:p>
            <a:pPr marL="0" indent="0">
              <a:buNone/>
            </a:pPr>
            <a:endParaRPr lang="en-US" b="0" noProof="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6142886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400" dirty="0">
                <a:latin typeface="Arial" panose="020B0604020202020204" pitchFamily="34" charset="0"/>
                <a:cs typeface="Arial" panose="020B0604020202020204" pitchFamily="34" charset="0"/>
              </a:rPr>
              <a:t>Federal Program Monitoring</a:t>
            </a:r>
            <a:br>
              <a:rPr lang="en-US" sz="2400" dirty="0">
                <a:latin typeface="Arial" panose="020B0604020202020204" pitchFamily="34" charset="0"/>
                <a:cs typeface="Arial" panose="020B0604020202020204" pitchFamily="34" charset="0"/>
              </a:rPr>
            </a:br>
            <a:r>
              <a:rPr lang="en-US" sz="2400" dirty="0">
                <a:latin typeface="Arial" panose="020B0604020202020204" pitchFamily="34" charset="0"/>
                <a:cs typeface="Arial" panose="020B0604020202020204" pitchFamily="34" charset="0"/>
              </a:rPr>
              <a:t>Fiscal Requirements</a:t>
            </a:r>
          </a:p>
        </p:txBody>
      </p:sp>
      <p:sp>
        <p:nvSpPr>
          <p:cNvPr id="3" name="Content Placeholder 2"/>
          <p:cNvSpPr>
            <a:spLocks noGrp="1"/>
          </p:cNvSpPr>
          <p:nvPr>
            <p:ph idx="1"/>
          </p:nvPr>
        </p:nvSpPr>
        <p:spPr>
          <a:xfrm>
            <a:off x="152400" y="1047751"/>
            <a:ext cx="8534400" cy="3276600"/>
          </a:xfrm>
        </p:spPr>
        <p:txBody>
          <a:bodyPr>
            <a:normAutofit fontScale="92500" lnSpcReduction="10000"/>
          </a:bodyPr>
          <a:lstStyle/>
          <a:p>
            <a:pPr marL="0" indent="0">
              <a:buNone/>
            </a:pPr>
            <a:r>
              <a:rPr lang="en-US" sz="2200" dirty="0">
                <a:latin typeface="Arial" panose="020B0604020202020204" pitchFamily="34" charset="0"/>
                <a:cs typeface="Arial" panose="020B0604020202020204" pitchFamily="34" charset="0"/>
              </a:rPr>
              <a:t>4. Fiscal Requirements:</a:t>
            </a:r>
          </a:p>
          <a:p>
            <a:pPr marL="0" indent="0">
              <a:buNone/>
            </a:pPr>
            <a:endParaRPr lang="en-US" sz="2200" dirty="0">
              <a:latin typeface="Arial" panose="020B0604020202020204" pitchFamily="34" charset="0"/>
              <a:cs typeface="Arial" panose="020B0604020202020204" pitchFamily="34" charset="0"/>
            </a:endParaRPr>
          </a:p>
          <a:p>
            <a:r>
              <a:rPr lang="en-US" sz="2200" dirty="0">
                <a:latin typeface="Arial" panose="020B0604020202020204" pitchFamily="34" charset="0"/>
                <a:cs typeface="Arial" panose="020B0604020202020204" pitchFamily="34" charset="0"/>
              </a:rPr>
              <a:t>Does the school division ensure that funds expended correlate with activities outlined in the approved funding application? </a:t>
            </a:r>
          </a:p>
          <a:p>
            <a:pPr marL="300038" lvl="1" indent="0">
              <a:buNone/>
            </a:pPr>
            <a:r>
              <a:rPr lang="en-US" sz="2200" dirty="0">
                <a:latin typeface="Arial" panose="020B0604020202020204" pitchFamily="34" charset="0"/>
                <a:cs typeface="Arial" panose="020B0604020202020204" pitchFamily="34" charset="0"/>
              </a:rPr>
              <a:t>Acceptable Evidence = application, reimbursements</a:t>
            </a:r>
          </a:p>
          <a:p>
            <a:endParaRPr lang="en-US" sz="2200" dirty="0">
              <a:latin typeface="Arial" panose="020B0604020202020204" pitchFamily="34" charset="0"/>
              <a:cs typeface="Arial" panose="020B0604020202020204" pitchFamily="34" charset="0"/>
            </a:endParaRPr>
          </a:p>
          <a:p>
            <a:r>
              <a:rPr lang="en-US" sz="2200" dirty="0">
                <a:latin typeface="Arial" panose="020B0604020202020204" pitchFamily="34" charset="0"/>
                <a:cs typeface="Arial" panose="020B0604020202020204" pitchFamily="34" charset="0"/>
              </a:rPr>
              <a:t>Does the LEA adhere to the proper accounting of time and attendance for Title V, Part B, Subpart 2 paid staff? </a:t>
            </a:r>
          </a:p>
          <a:p>
            <a:pPr marL="300038" lvl="1" indent="0">
              <a:buNone/>
            </a:pPr>
            <a:r>
              <a:rPr lang="en-US" sz="2200" dirty="0">
                <a:latin typeface="Arial" panose="020B0604020202020204" pitchFamily="34" charset="0"/>
                <a:cs typeface="Arial" panose="020B0604020202020204" pitchFamily="34" charset="0"/>
              </a:rPr>
              <a:t>Acceptable Evidence = certification of pay document, personnel activity report document</a:t>
            </a:r>
          </a:p>
          <a:p>
            <a:pPr marL="0" indent="0">
              <a:buNone/>
            </a:pPr>
            <a:endParaRPr lang="en-US" b="0" noProof="0" dirty="0" smtClean="0">
              <a:latin typeface="Arial" panose="020B0604020202020204" pitchFamily="34" charset="0"/>
              <a:cs typeface="Arial" panose="020B0604020202020204" pitchFamily="34" charset="0"/>
            </a:endParaRPr>
          </a:p>
          <a:p>
            <a:pPr marL="0" indent="0">
              <a:buNone/>
            </a:pPr>
            <a:endParaRPr lang="en-US" b="0" noProof="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5833878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rial" panose="020B0604020202020204" pitchFamily="34" charset="0"/>
                <a:cs typeface="Arial" panose="020B0604020202020204" pitchFamily="34" charset="0"/>
              </a:rPr>
              <a:t>Format</a:t>
            </a:r>
            <a:endParaRPr lang="en-US" dirty="0">
              <a:latin typeface="Arial" panose="020B0604020202020204" pitchFamily="34" charset="0"/>
              <a:cs typeface="Arial" panose="020B0604020202020204" pitchFamily="34" charset="0"/>
            </a:endParaRPr>
          </a:p>
        </p:txBody>
      </p:sp>
      <p:sp>
        <p:nvSpPr>
          <p:cNvPr id="6" name="Rectangle 2"/>
          <p:cNvSpPr>
            <a:spLocks noGrp="1" noChangeArrowheads="1"/>
          </p:cNvSpPr>
          <p:nvPr>
            <p:ph idx="1"/>
          </p:nvPr>
        </p:nvSpPr>
        <p:spPr bwMode="auto">
          <a:xfrm>
            <a:off x="228600" y="1135370"/>
            <a:ext cx="8610600" cy="31649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25392" rIns="0" bIns="0" numCol="1" anchor="ctr" anchorCtr="0" compatLnSpc="1">
            <a:prstTxWarp prst="textNoShape">
              <a:avLst/>
            </a:prstTxWarp>
            <a:spAutoFit/>
          </a:bodyPr>
          <a:lstStyle/>
          <a:p>
            <a:pPr marL="0" lvl="0" indent="0" eaLnBrk="0" fontAlgn="base" hangingPunct="0">
              <a:spcBef>
                <a:spcPct val="0"/>
              </a:spcBef>
              <a:spcAft>
                <a:spcPct val="0"/>
              </a:spcAft>
              <a:buNone/>
            </a:pPr>
            <a:r>
              <a:rPr kumimoji="0" lang="en-US" altLang="en-US" sz="12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Staff describes how the LEA determines which allowable categories are selected </a:t>
            </a:r>
            <a:r>
              <a:rPr lang="en-US" altLang="en-US" sz="1200" b="1" dirty="0" smtClean="0">
                <a:latin typeface="Arial" panose="020B0604020202020204" pitchFamily="34" charset="0"/>
                <a:cs typeface="Arial" panose="020B0604020202020204" pitchFamily="34" charset="0"/>
              </a:rPr>
              <a:t>LEA </a:t>
            </a:r>
            <a:r>
              <a:rPr lang="en-US" altLang="en-US" sz="1200" b="1" dirty="0">
                <a:latin typeface="Arial" panose="020B0604020202020204" pitchFamily="34" charset="0"/>
                <a:cs typeface="Arial" panose="020B0604020202020204" pitchFamily="34" charset="0"/>
              </a:rPr>
              <a:t>Program Application</a:t>
            </a:r>
          </a:p>
          <a:p>
            <a:pPr marL="0" lvl="0" indent="0" eaLnBrk="0" fontAlgn="base" hangingPunct="0">
              <a:spcBef>
                <a:spcPct val="0"/>
              </a:spcBef>
              <a:spcAft>
                <a:spcPct val="0"/>
              </a:spcAft>
              <a:buNone/>
            </a:pPr>
            <a:endParaRPr lang="en-US" altLang="en-US" sz="1200" b="1" dirty="0">
              <a:latin typeface="Arial" panose="020B0604020202020204" pitchFamily="34" charset="0"/>
              <a:cs typeface="Arial" panose="020B0604020202020204" pitchFamily="34" charset="0"/>
            </a:endParaRPr>
          </a:p>
          <a:p>
            <a:pPr marL="0" lvl="0" indent="0" eaLnBrk="0" fontAlgn="base" hangingPunct="0">
              <a:spcBef>
                <a:spcPct val="0"/>
              </a:spcBef>
              <a:spcAft>
                <a:spcPct val="0"/>
              </a:spcAft>
              <a:buNone/>
            </a:pPr>
            <a:r>
              <a:rPr lang="en-US" altLang="en-US" sz="1200" b="1" dirty="0">
                <a:latin typeface="Arial" panose="020B0604020202020204" pitchFamily="34" charset="0"/>
                <a:cs typeface="Arial" panose="020B0604020202020204" pitchFamily="34" charset="0"/>
              </a:rPr>
              <a:t>1.1: The SEA ensures that the LEA complies with the provision for submitting an annual application to the SEA and revising the LEA application as necessary to reflect programmatic or fiscal changes.</a:t>
            </a:r>
          </a:p>
          <a:p>
            <a:pPr marL="0" lvl="0" indent="0" eaLnBrk="0" fontAlgn="base" hangingPunct="0">
              <a:spcBef>
                <a:spcPct val="0"/>
              </a:spcBef>
              <a:spcAft>
                <a:spcPct val="0"/>
              </a:spcAft>
              <a:buNone/>
            </a:pPr>
            <a:endParaRPr lang="en-US" altLang="en-US" sz="1200" b="1" dirty="0">
              <a:latin typeface="Arial" panose="020B0604020202020204" pitchFamily="34" charset="0"/>
              <a:cs typeface="Arial" panose="020B0604020202020204" pitchFamily="34" charset="0"/>
            </a:endParaRPr>
          </a:p>
          <a:p>
            <a:pPr marL="0" lvl="0" indent="0" eaLnBrk="0" fontAlgn="base" hangingPunct="0">
              <a:spcBef>
                <a:spcPct val="0"/>
              </a:spcBef>
              <a:spcAft>
                <a:spcPct val="0"/>
              </a:spcAft>
              <a:buNone/>
            </a:pPr>
            <a:r>
              <a:rPr lang="en-US" altLang="en-US" sz="1200" b="1" dirty="0">
                <a:latin typeface="Arial" panose="020B0604020202020204" pitchFamily="34" charset="0"/>
                <a:cs typeface="Arial" panose="020B0604020202020204" pitchFamily="34" charset="0"/>
              </a:rPr>
              <a:t>Guiding Question</a:t>
            </a:r>
          </a:p>
          <a:p>
            <a:pPr marL="0" lvl="0" indent="0" eaLnBrk="0" fontAlgn="base" hangingPunct="0">
              <a:spcBef>
                <a:spcPct val="0"/>
              </a:spcBef>
              <a:spcAft>
                <a:spcPct val="0"/>
              </a:spcAft>
              <a:buNone/>
            </a:pPr>
            <a:endParaRPr lang="en-US" altLang="en-US" sz="1200" b="1" dirty="0">
              <a:latin typeface="Arial" panose="020B0604020202020204" pitchFamily="34" charset="0"/>
              <a:cs typeface="Arial" panose="020B0604020202020204" pitchFamily="34" charset="0"/>
            </a:endParaRPr>
          </a:p>
          <a:p>
            <a:pPr marL="0" lvl="0" indent="0" eaLnBrk="0" fontAlgn="base" hangingPunct="0">
              <a:spcBef>
                <a:spcPct val="0"/>
              </a:spcBef>
              <a:spcAft>
                <a:spcPct val="0"/>
              </a:spcAft>
              <a:buNone/>
            </a:pPr>
            <a:r>
              <a:rPr lang="en-US" altLang="en-US" sz="1200" b="1" dirty="0" err="1">
                <a:latin typeface="Arial" panose="020B0604020202020204" pitchFamily="34" charset="0"/>
                <a:cs typeface="Arial" panose="020B0604020202020204" pitchFamily="34" charset="0"/>
              </a:rPr>
              <a:t>1.1a</a:t>
            </a:r>
            <a:r>
              <a:rPr lang="en-US" altLang="en-US" sz="1200" b="1" dirty="0">
                <a:latin typeface="Arial" panose="020B0604020202020204" pitchFamily="34" charset="0"/>
                <a:cs typeface="Arial" panose="020B0604020202020204" pitchFamily="34" charset="0"/>
              </a:rPr>
              <a:t> What is the LEA process for review and approval of the local application?</a:t>
            </a:r>
          </a:p>
          <a:p>
            <a:pPr marL="0" lvl="0" indent="0" eaLnBrk="0" fontAlgn="base" hangingPunct="0">
              <a:spcBef>
                <a:spcPct val="0"/>
              </a:spcBef>
              <a:spcAft>
                <a:spcPct val="0"/>
              </a:spcAft>
              <a:buNone/>
            </a:pPr>
            <a:endParaRPr lang="en-US" altLang="en-US" sz="1200" b="1" dirty="0">
              <a:latin typeface="Arial" panose="020B0604020202020204" pitchFamily="34" charset="0"/>
              <a:cs typeface="Arial" panose="020B0604020202020204" pitchFamily="34" charset="0"/>
            </a:endParaRPr>
          </a:p>
          <a:p>
            <a:pPr marL="0" lvl="0" indent="0" eaLnBrk="0" fontAlgn="base" hangingPunct="0">
              <a:spcBef>
                <a:spcPct val="0"/>
              </a:spcBef>
              <a:spcAft>
                <a:spcPct val="0"/>
              </a:spcAft>
              <a:buNone/>
            </a:pPr>
            <a:r>
              <a:rPr lang="en-US" altLang="en-US" sz="1200" b="1" dirty="0">
                <a:latin typeface="Arial" panose="020B0604020202020204" pitchFamily="34" charset="0"/>
                <a:cs typeface="Arial" panose="020B0604020202020204" pitchFamily="34" charset="0"/>
              </a:rPr>
              <a:t>Acceptable Evidence</a:t>
            </a:r>
          </a:p>
          <a:p>
            <a:pPr marL="0" lvl="0" indent="0" eaLnBrk="0" fontAlgn="base" hangingPunct="0">
              <a:spcBef>
                <a:spcPct val="0"/>
              </a:spcBef>
              <a:spcAft>
                <a:spcPct val="0"/>
              </a:spcAft>
              <a:buFontTx/>
              <a:buChar char="•"/>
            </a:pPr>
            <a:r>
              <a:rPr lang="en-US" altLang="en-US" sz="1200" dirty="0">
                <a:latin typeface="Arial" panose="020B0604020202020204" pitchFamily="34" charset="0"/>
                <a:cs typeface="Arial" panose="020B0604020202020204" pitchFamily="34" charset="0"/>
              </a:rPr>
              <a:t>Most recently approved annual application from the LEA, including signed cover page</a:t>
            </a:r>
          </a:p>
          <a:p>
            <a:pPr marL="0" lvl="0" indent="0" eaLnBrk="0" fontAlgn="base" hangingPunct="0">
              <a:spcBef>
                <a:spcPct val="0"/>
              </a:spcBef>
              <a:spcAft>
                <a:spcPct val="0"/>
              </a:spcAft>
              <a:buFontTx/>
              <a:buChar char="•"/>
            </a:pPr>
            <a:r>
              <a:rPr lang="en-US" altLang="en-US" sz="1200" dirty="0">
                <a:latin typeface="Arial" panose="020B0604020202020204" pitchFamily="34" charset="0"/>
                <a:cs typeface="Arial" panose="020B0604020202020204" pitchFamily="34" charset="0"/>
              </a:rPr>
              <a:t>Locally administered stakeholder surveys</a:t>
            </a:r>
          </a:p>
          <a:p>
            <a:pPr marL="0" lvl="0" indent="0" eaLnBrk="0" fontAlgn="base" hangingPunct="0">
              <a:spcBef>
                <a:spcPct val="0"/>
              </a:spcBef>
              <a:spcAft>
                <a:spcPct val="0"/>
              </a:spcAft>
              <a:buFontTx/>
              <a:buChar char="•"/>
            </a:pPr>
            <a:r>
              <a:rPr lang="en-US" altLang="en-US" sz="1200" dirty="0">
                <a:latin typeface="Arial" panose="020B0604020202020204" pitchFamily="34" charset="0"/>
                <a:cs typeface="Arial" panose="020B0604020202020204" pitchFamily="34" charset="0"/>
              </a:rPr>
              <a:t>Needs assessment data and planning documentation (meeting minutes and agendas)</a:t>
            </a:r>
          </a:p>
          <a:p>
            <a:pPr marL="0" lvl="0" indent="0" eaLnBrk="0" fontAlgn="base" hangingPunct="0">
              <a:spcBef>
                <a:spcPct val="0"/>
              </a:spcBef>
              <a:spcAft>
                <a:spcPct val="0"/>
              </a:spcAft>
              <a:buNone/>
            </a:pPr>
            <a:endParaRPr lang="en-US" altLang="en-US" sz="1200" b="1" dirty="0">
              <a:latin typeface="Arial" panose="020B0604020202020204" pitchFamily="34" charset="0"/>
              <a:cs typeface="Arial" panose="020B0604020202020204" pitchFamily="34" charset="0"/>
            </a:endParaRPr>
          </a:p>
          <a:p>
            <a:pPr marL="0" lvl="0" indent="0" eaLnBrk="0" fontAlgn="base" hangingPunct="0">
              <a:spcBef>
                <a:spcPct val="0"/>
              </a:spcBef>
              <a:spcAft>
                <a:spcPct val="0"/>
              </a:spcAft>
              <a:buNone/>
            </a:pPr>
            <a:r>
              <a:rPr lang="en-US" altLang="en-US" sz="1200" b="1" dirty="0">
                <a:latin typeface="Arial" panose="020B0604020202020204" pitchFamily="34" charset="0"/>
                <a:cs typeface="Arial" panose="020B0604020202020204" pitchFamily="34" charset="0"/>
              </a:rPr>
              <a:t>Interview Questions</a:t>
            </a:r>
          </a:p>
          <a:p>
            <a:pPr marL="0" lvl="0" indent="0" eaLnBrk="0" fontAlgn="base" hangingPunct="0">
              <a:spcBef>
                <a:spcPct val="0"/>
              </a:spcBef>
              <a:spcAft>
                <a:spcPct val="0"/>
              </a:spcAft>
              <a:buFontTx/>
              <a:buChar char="•"/>
            </a:pPr>
            <a:r>
              <a:rPr lang="en-US" altLang="en-US" sz="1200" dirty="0">
                <a:latin typeface="Arial" panose="020B0604020202020204" pitchFamily="34" charset="0"/>
                <a:cs typeface="Arial" panose="020B0604020202020204" pitchFamily="34" charset="0"/>
              </a:rPr>
              <a:t>Staff describes the timeline and process used to develop the LEA application</a:t>
            </a: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en-US" altLang="en-US" sz="1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4566344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rial" panose="020B0604020202020204" pitchFamily="34" charset="0"/>
                <a:cs typeface="Arial" panose="020B0604020202020204" pitchFamily="34" charset="0"/>
              </a:rPr>
              <a:t>Evidence </a:t>
            </a:r>
            <a:r>
              <a:rPr lang="en-US" dirty="0" smtClean="0">
                <a:latin typeface="Arial" panose="020B0604020202020204" pitchFamily="34" charset="0"/>
                <a:cs typeface="Arial" panose="020B0604020202020204" pitchFamily="34" charset="0"/>
              </a:rPr>
              <a:t>Collection – Title V</a:t>
            </a:r>
            <a:endParaRPr lang="en-US"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971551"/>
            <a:ext cx="8229600" cy="3352800"/>
          </a:xfrm>
        </p:spPr>
        <p:txBody>
          <a:bodyPr>
            <a:normAutofit fontScale="85000" lnSpcReduction="20000"/>
          </a:bodyPr>
          <a:lstStyle/>
          <a:p>
            <a:r>
              <a:rPr lang="en-US" altLang="en-US" b="0" dirty="0">
                <a:solidFill>
                  <a:srgbClr val="000000"/>
                </a:solidFill>
                <a:latin typeface="Arial" panose="020B0604020202020204" pitchFamily="34" charset="0"/>
                <a:cs typeface="Arial" panose="020B0604020202020204" pitchFamily="34" charset="0"/>
              </a:rPr>
              <a:t>Establish electronic filing system to mirror protocol </a:t>
            </a:r>
            <a:r>
              <a:rPr lang="en-US" altLang="en-US" b="0" dirty="0" smtClean="0">
                <a:solidFill>
                  <a:srgbClr val="000000"/>
                </a:solidFill>
                <a:latin typeface="Arial" panose="020B0604020202020204" pitchFamily="34" charset="0"/>
                <a:cs typeface="Arial" panose="020B0604020202020204" pitchFamily="34" charset="0"/>
              </a:rPr>
              <a:t>document.</a:t>
            </a:r>
            <a:endParaRPr lang="en-US" altLang="en-US" b="0" dirty="0">
              <a:solidFill>
                <a:srgbClr val="000000"/>
              </a:solidFill>
              <a:latin typeface="Arial" panose="020B0604020202020204" pitchFamily="34" charset="0"/>
              <a:cs typeface="Arial" panose="020B0604020202020204" pitchFamily="34" charset="0"/>
            </a:endParaRPr>
          </a:p>
          <a:p>
            <a:endParaRPr lang="en-US" altLang="en-US" b="0" dirty="0">
              <a:solidFill>
                <a:srgbClr val="000000"/>
              </a:solidFill>
              <a:latin typeface="Arial" panose="020B0604020202020204" pitchFamily="34" charset="0"/>
              <a:cs typeface="Arial" panose="020B0604020202020204" pitchFamily="34" charset="0"/>
            </a:endParaRPr>
          </a:p>
          <a:p>
            <a:r>
              <a:rPr lang="en-US" altLang="en-US" b="0" dirty="0">
                <a:solidFill>
                  <a:srgbClr val="000000"/>
                </a:solidFill>
                <a:latin typeface="Arial" panose="020B0604020202020204" pitchFamily="34" charset="0"/>
                <a:cs typeface="Arial" panose="020B0604020202020204" pitchFamily="34" charset="0"/>
              </a:rPr>
              <a:t>Assign areas of responsibility among </a:t>
            </a:r>
            <a:r>
              <a:rPr lang="en-US" altLang="en-US" b="0" dirty="0" smtClean="0">
                <a:solidFill>
                  <a:srgbClr val="000000"/>
                </a:solidFill>
                <a:latin typeface="Arial" panose="020B0604020202020204" pitchFamily="34" charset="0"/>
                <a:cs typeface="Arial" panose="020B0604020202020204" pitchFamily="34" charset="0"/>
              </a:rPr>
              <a:t> </a:t>
            </a:r>
            <a:r>
              <a:rPr lang="en-US" altLang="en-US" b="0" dirty="0">
                <a:solidFill>
                  <a:srgbClr val="000000"/>
                </a:solidFill>
                <a:latin typeface="Arial" panose="020B0604020202020204" pitchFamily="34" charset="0"/>
                <a:cs typeface="Arial" panose="020B0604020202020204" pitchFamily="34" charset="0"/>
              </a:rPr>
              <a:t>staff involved in the implementation of the </a:t>
            </a:r>
            <a:r>
              <a:rPr lang="en-US" altLang="en-US" b="0" dirty="0" smtClean="0">
                <a:solidFill>
                  <a:srgbClr val="000000"/>
                </a:solidFill>
                <a:latin typeface="Arial" panose="020B0604020202020204" pitchFamily="34" charset="0"/>
                <a:cs typeface="Arial" panose="020B0604020202020204" pitchFamily="34" charset="0"/>
              </a:rPr>
              <a:t>program.</a:t>
            </a:r>
            <a:endParaRPr lang="en-US" altLang="en-US" b="0" dirty="0">
              <a:solidFill>
                <a:srgbClr val="000000"/>
              </a:solidFill>
              <a:latin typeface="Arial" panose="020B0604020202020204" pitchFamily="34" charset="0"/>
              <a:cs typeface="Arial" panose="020B0604020202020204" pitchFamily="34" charset="0"/>
            </a:endParaRPr>
          </a:p>
          <a:p>
            <a:endParaRPr lang="en-US" altLang="en-US" b="0" dirty="0">
              <a:solidFill>
                <a:srgbClr val="000000"/>
              </a:solidFill>
              <a:latin typeface="Arial" panose="020B0604020202020204" pitchFamily="34" charset="0"/>
              <a:cs typeface="Arial" panose="020B0604020202020204" pitchFamily="34" charset="0"/>
            </a:endParaRPr>
          </a:p>
          <a:p>
            <a:r>
              <a:rPr lang="en-US" altLang="en-US" b="0" dirty="0">
                <a:solidFill>
                  <a:srgbClr val="000000"/>
                </a:solidFill>
                <a:latin typeface="Arial" panose="020B0604020202020204" pitchFamily="34" charset="0"/>
                <a:cs typeface="Arial" panose="020B0604020202020204" pitchFamily="34" charset="0"/>
              </a:rPr>
              <a:t>Establish timelines and procedures for collection of </a:t>
            </a:r>
            <a:r>
              <a:rPr lang="en-US" altLang="en-US" b="0" dirty="0" smtClean="0">
                <a:solidFill>
                  <a:srgbClr val="000000"/>
                </a:solidFill>
                <a:latin typeface="Arial" panose="020B0604020202020204" pitchFamily="34" charset="0"/>
                <a:cs typeface="Arial" panose="020B0604020202020204" pitchFamily="34" charset="0"/>
              </a:rPr>
              <a:t>evidence.</a:t>
            </a:r>
            <a:endParaRPr lang="en-US" altLang="en-US" b="0" dirty="0">
              <a:solidFill>
                <a:srgbClr val="000000"/>
              </a:solidFill>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1163544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latin typeface="Arial" panose="020B0604020202020204" pitchFamily="34" charset="0"/>
                <a:cs typeface="Arial" panose="020B0604020202020204" pitchFamily="34" charset="0"/>
              </a:rPr>
              <a:t>Evidence </a:t>
            </a:r>
            <a:r>
              <a:rPr lang="en-US" dirty="0" smtClean="0">
                <a:latin typeface="Arial" panose="020B0604020202020204" pitchFamily="34" charset="0"/>
                <a:cs typeface="Arial" panose="020B0604020202020204" pitchFamily="34" charset="0"/>
              </a:rPr>
              <a:t>Collection – Title V </a:t>
            </a:r>
            <a:r>
              <a:rPr lang="en-US" sz="1200" dirty="0" smtClean="0">
                <a:latin typeface="Arial" panose="020B0604020202020204" pitchFamily="34" charset="0"/>
                <a:cs typeface="Arial" panose="020B0604020202020204" pitchFamily="34" charset="0"/>
              </a:rPr>
              <a:t>(continued) </a:t>
            </a:r>
            <a:endParaRPr lang="en-US" sz="12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p:txBody>
          <a:bodyPr>
            <a:normAutofit fontScale="92500" lnSpcReduction="20000"/>
          </a:bodyPr>
          <a:lstStyle/>
          <a:p>
            <a:r>
              <a:rPr lang="en-US" altLang="en-US" b="0" dirty="0">
                <a:solidFill>
                  <a:srgbClr val="000000"/>
                </a:solidFill>
                <a:latin typeface="Arial" panose="020B0604020202020204" pitchFamily="34" charset="0"/>
                <a:cs typeface="Arial" panose="020B0604020202020204" pitchFamily="34" charset="0"/>
              </a:rPr>
              <a:t>Establish self-monitoring system to include collection and review of all elements </a:t>
            </a:r>
            <a:r>
              <a:rPr lang="en-US" altLang="en-US" b="0" dirty="0" smtClean="0">
                <a:solidFill>
                  <a:srgbClr val="000000"/>
                </a:solidFill>
                <a:latin typeface="Arial" panose="020B0604020202020204" pitchFamily="34" charset="0"/>
                <a:cs typeface="Arial" panose="020B0604020202020204" pitchFamily="34" charset="0"/>
              </a:rPr>
              <a:t>annually.</a:t>
            </a:r>
            <a:endParaRPr lang="en-US" altLang="en-US" b="0" dirty="0">
              <a:solidFill>
                <a:srgbClr val="000000"/>
              </a:solidFill>
              <a:latin typeface="Arial" panose="020B0604020202020204" pitchFamily="34" charset="0"/>
              <a:cs typeface="Arial" panose="020B0604020202020204" pitchFamily="34" charset="0"/>
            </a:endParaRPr>
          </a:p>
          <a:p>
            <a:endParaRPr lang="en-US" altLang="en-US" b="0" dirty="0">
              <a:solidFill>
                <a:srgbClr val="000000"/>
              </a:solidFill>
              <a:latin typeface="Arial" panose="020B0604020202020204" pitchFamily="34" charset="0"/>
              <a:cs typeface="Arial" panose="020B0604020202020204" pitchFamily="34" charset="0"/>
            </a:endParaRPr>
          </a:p>
          <a:p>
            <a:r>
              <a:rPr lang="en-US" altLang="en-US" b="0" dirty="0">
                <a:solidFill>
                  <a:srgbClr val="000000"/>
                </a:solidFill>
                <a:latin typeface="Arial" panose="020B0604020202020204" pitchFamily="34" charset="0"/>
                <a:cs typeface="Arial" panose="020B0604020202020204" pitchFamily="34" charset="0"/>
              </a:rPr>
              <a:t>Review protocol document </a:t>
            </a:r>
            <a:r>
              <a:rPr lang="en-US" altLang="en-US" b="0" dirty="0" smtClean="0">
                <a:solidFill>
                  <a:srgbClr val="000000"/>
                </a:solidFill>
                <a:latin typeface="Arial" panose="020B0604020202020204" pitchFamily="34" charset="0"/>
                <a:cs typeface="Arial" panose="020B0604020202020204" pitchFamily="34" charset="0"/>
              </a:rPr>
              <a:t>annually.</a:t>
            </a:r>
            <a:endParaRPr lang="en-US" altLang="en-US" b="0" dirty="0">
              <a:solidFill>
                <a:srgbClr val="000000"/>
              </a:solidFill>
              <a:latin typeface="Arial" panose="020B0604020202020204" pitchFamily="34" charset="0"/>
              <a:cs typeface="Arial" panose="020B0604020202020204" pitchFamily="34" charset="0"/>
            </a:endParaRPr>
          </a:p>
          <a:p>
            <a:endParaRPr lang="en-US" altLang="en-US" b="0" dirty="0">
              <a:solidFill>
                <a:srgbClr val="000000"/>
              </a:solidFill>
              <a:latin typeface="Arial" panose="020B0604020202020204" pitchFamily="34" charset="0"/>
              <a:cs typeface="Arial" panose="020B0604020202020204" pitchFamily="34" charset="0"/>
            </a:endParaRPr>
          </a:p>
          <a:p>
            <a:r>
              <a:rPr lang="en-US" altLang="en-US" b="0" dirty="0">
                <a:solidFill>
                  <a:srgbClr val="000000"/>
                </a:solidFill>
                <a:latin typeface="Arial" panose="020B0604020202020204" pitchFamily="34" charset="0"/>
                <a:cs typeface="Arial" panose="020B0604020202020204" pitchFamily="34" charset="0"/>
              </a:rPr>
              <a:t>Request clarification on any items from </a:t>
            </a:r>
            <a:r>
              <a:rPr lang="en-US" altLang="en-US" b="0" dirty="0" smtClean="0">
                <a:solidFill>
                  <a:srgbClr val="000000"/>
                </a:solidFill>
                <a:latin typeface="Arial" panose="020B0604020202020204" pitchFamily="34" charset="0"/>
                <a:cs typeface="Arial" panose="020B0604020202020204" pitchFamily="34" charset="0"/>
              </a:rPr>
              <a:t>the VDOE </a:t>
            </a:r>
            <a:r>
              <a:rPr lang="en-US" altLang="en-US" b="0" dirty="0">
                <a:solidFill>
                  <a:srgbClr val="000000"/>
                </a:solidFill>
                <a:latin typeface="Arial" panose="020B0604020202020204" pitchFamily="34" charset="0"/>
                <a:cs typeface="Arial" panose="020B0604020202020204" pitchFamily="34" charset="0"/>
              </a:rPr>
              <a:t>Title V, Part B, </a:t>
            </a:r>
            <a:r>
              <a:rPr lang="en-US" altLang="en-US" b="0" dirty="0" smtClean="0">
                <a:solidFill>
                  <a:srgbClr val="000000"/>
                </a:solidFill>
                <a:latin typeface="Arial" panose="020B0604020202020204" pitchFamily="34" charset="0"/>
                <a:cs typeface="Arial" panose="020B0604020202020204" pitchFamily="34" charset="0"/>
              </a:rPr>
              <a:t>specialist.</a:t>
            </a:r>
            <a:endParaRPr lang="en-US" altLang="en-US" b="0" dirty="0">
              <a:solidFill>
                <a:srgbClr val="000000"/>
              </a:solidFill>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3447187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latin typeface="Arial" panose="020B0604020202020204" pitchFamily="34" charset="0"/>
                <a:cs typeface="Arial" panose="020B0604020202020204" pitchFamily="34" charset="0"/>
              </a:rPr>
              <a:t>Order of </a:t>
            </a:r>
            <a:r>
              <a:rPr lang="en-US" sz="3200" dirty="0" smtClean="0">
                <a:latin typeface="Arial" panose="020B0604020202020204" pitchFamily="34" charset="0"/>
                <a:cs typeface="Arial" panose="020B0604020202020204" pitchFamily="34" charset="0"/>
              </a:rPr>
              <a:t>Title V File </a:t>
            </a:r>
            <a:r>
              <a:rPr lang="en-US" sz="3200" dirty="0" smtClean="0">
                <a:latin typeface="Arial" panose="020B0604020202020204" pitchFamily="34" charset="0"/>
                <a:cs typeface="Arial" panose="020B0604020202020204" pitchFamily="34" charset="0"/>
              </a:rPr>
              <a:t>Folders on Flash Drive</a:t>
            </a:r>
            <a:endParaRPr lang="en-US" sz="3200" dirty="0">
              <a:latin typeface="Arial" panose="020B0604020202020204" pitchFamily="34" charset="0"/>
              <a:cs typeface="Arial" panose="020B0604020202020204" pitchFamily="34" charset="0"/>
            </a:endParaRPr>
          </a:p>
        </p:txBody>
      </p:sp>
      <p:sp>
        <p:nvSpPr>
          <p:cNvPr id="7" name="File" descr="Decorative"/>
          <p:cNvSpPr>
            <a:spLocks noEditPoints="1" noChangeArrowheads="1"/>
          </p:cNvSpPr>
          <p:nvPr/>
        </p:nvSpPr>
        <p:spPr bwMode="auto">
          <a:xfrm>
            <a:off x="3073018" y="1051266"/>
            <a:ext cx="990600" cy="706903"/>
          </a:xfrm>
          <a:custGeom>
            <a:avLst/>
            <a:gdLst>
              <a:gd name="T0" fmla="*/ 10981 w 21600"/>
              <a:gd name="T1" fmla="*/ 3240 h 21600"/>
              <a:gd name="T2" fmla="*/ 0 w 21600"/>
              <a:gd name="T3" fmla="*/ 10800 h 21600"/>
              <a:gd name="T4" fmla="*/ 10800 w 21600"/>
              <a:gd name="T5" fmla="*/ 21600 h 21600"/>
              <a:gd name="T6" fmla="*/ 21600 w 21600"/>
              <a:gd name="T7" fmla="*/ 10800 h 21600"/>
              <a:gd name="T8" fmla="*/ 0 w 21600"/>
              <a:gd name="T9" fmla="*/ 21600 h 21600"/>
              <a:gd name="T10" fmla="*/ 21600 w 21600"/>
              <a:gd name="T11" fmla="*/ 21600 h 21600"/>
              <a:gd name="T12" fmla="*/ 1086 w 21600"/>
              <a:gd name="T13" fmla="*/ 4628 h 21600"/>
              <a:gd name="T14" fmla="*/ 20635 w 21600"/>
              <a:gd name="T15" fmla="*/ 20289 h 21600"/>
            </a:gdLst>
            <a:ahLst/>
            <a:cxnLst>
              <a:cxn ang="0">
                <a:pos x="T0" y="T1"/>
              </a:cxn>
              <a:cxn ang="0">
                <a:pos x="T2" y="T3"/>
              </a:cxn>
              <a:cxn ang="0">
                <a:pos x="T4" y="T5"/>
              </a:cxn>
              <a:cxn ang="0">
                <a:pos x="T6" y="T7"/>
              </a:cxn>
              <a:cxn ang="0">
                <a:pos x="T8" y="T9"/>
              </a:cxn>
              <a:cxn ang="0">
                <a:pos x="T10" y="T11"/>
              </a:cxn>
            </a:cxnLst>
            <a:rect l="T12" t="T13" r="T14" b="T15"/>
            <a:pathLst>
              <a:path w="21600" h="21600">
                <a:moveTo>
                  <a:pt x="19790" y="3240"/>
                </a:moveTo>
                <a:cubicBezTo>
                  <a:pt x="10981" y="3240"/>
                  <a:pt x="9171" y="3240"/>
                  <a:pt x="9050" y="3086"/>
                </a:cubicBezTo>
                <a:cubicBezTo>
                  <a:pt x="9050" y="2931"/>
                  <a:pt x="8930" y="2777"/>
                  <a:pt x="8930" y="2469"/>
                </a:cubicBezTo>
                <a:cubicBezTo>
                  <a:pt x="8930" y="2160"/>
                  <a:pt x="8809" y="1851"/>
                  <a:pt x="8688" y="1389"/>
                </a:cubicBezTo>
                <a:cubicBezTo>
                  <a:pt x="8568" y="1080"/>
                  <a:pt x="8326" y="771"/>
                  <a:pt x="8085" y="463"/>
                </a:cubicBezTo>
                <a:cubicBezTo>
                  <a:pt x="7723" y="154"/>
                  <a:pt x="7361" y="0"/>
                  <a:pt x="7361" y="0"/>
                </a:cubicBezTo>
                <a:cubicBezTo>
                  <a:pt x="7361" y="0"/>
                  <a:pt x="2293" y="0"/>
                  <a:pt x="2051" y="154"/>
                </a:cubicBezTo>
                <a:cubicBezTo>
                  <a:pt x="1689" y="309"/>
                  <a:pt x="1448" y="463"/>
                  <a:pt x="1327" y="771"/>
                </a:cubicBezTo>
                <a:cubicBezTo>
                  <a:pt x="1207" y="1080"/>
                  <a:pt x="1086" y="1389"/>
                  <a:pt x="965" y="1697"/>
                </a:cubicBezTo>
                <a:cubicBezTo>
                  <a:pt x="845" y="2160"/>
                  <a:pt x="724" y="2314"/>
                  <a:pt x="724" y="2469"/>
                </a:cubicBezTo>
                <a:cubicBezTo>
                  <a:pt x="603" y="2623"/>
                  <a:pt x="603" y="2777"/>
                  <a:pt x="483" y="2931"/>
                </a:cubicBezTo>
                <a:cubicBezTo>
                  <a:pt x="483" y="3086"/>
                  <a:pt x="362" y="3240"/>
                  <a:pt x="241" y="3240"/>
                </a:cubicBezTo>
                <a:lnTo>
                  <a:pt x="0" y="3394"/>
                </a:lnTo>
                <a:lnTo>
                  <a:pt x="0" y="3703"/>
                </a:lnTo>
                <a:lnTo>
                  <a:pt x="0" y="10800"/>
                </a:lnTo>
                <a:lnTo>
                  <a:pt x="0" y="21600"/>
                </a:lnTo>
                <a:lnTo>
                  <a:pt x="10981" y="21600"/>
                </a:lnTo>
                <a:lnTo>
                  <a:pt x="21600" y="21600"/>
                </a:lnTo>
                <a:lnTo>
                  <a:pt x="21600" y="10800"/>
                </a:lnTo>
                <a:lnTo>
                  <a:pt x="21600" y="5246"/>
                </a:lnTo>
                <a:lnTo>
                  <a:pt x="21600" y="4783"/>
                </a:lnTo>
                <a:cubicBezTo>
                  <a:pt x="21479" y="4320"/>
                  <a:pt x="21359" y="4011"/>
                  <a:pt x="21117" y="3703"/>
                </a:cubicBezTo>
                <a:cubicBezTo>
                  <a:pt x="20876" y="3549"/>
                  <a:pt x="20514" y="3394"/>
                  <a:pt x="20152" y="3240"/>
                </a:cubicBezTo>
                <a:close/>
              </a:path>
            </a:pathLst>
          </a:custGeom>
          <a:solidFill>
            <a:srgbClr val="FFFFCC"/>
          </a:solidFill>
          <a:ln w="9525">
            <a:solidFill>
              <a:srgbClr val="000000"/>
            </a:solidFill>
            <a:miter lim="800000"/>
            <a:headEnd/>
            <a:tailEnd/>
          </a:ln>
          <a:effectLst>
            <a:outerShdw dist="107763" dir="2700000" algn="ctr" rotWithShape="0">
              <a:srgbClr val="808080"/>
            </a:outerShdw>
          </a:effectLst>
        </p:spPr>
        <p:txBody>
          <a:bodyPr vert="horz" wrap="square" lIns="91440" tIns="45720" rIns="91440" bIns="45720" numCol="1" anchor="t" anchorCtr="0" compatLnSpc="1">
            <a:prstTxWarp prst="textNoShape">
              <a:avLst/>
            </a:prstTxWarp>
          </a:bodyPr>
          <a:lstStyle/>
          <a:p>
            <a:endParaRPr lang="en-US" dirty="0"/>
          </a:p>
        </p:txBody>
      </p:sp>
      <p:sp>
        <p:nvSpPr>
          <p:cNvPr id="11" name="Rectangle 10"/>
          <p:cNvSpPr/>
          <p:nvPr/>
        </p:nvSpPr>
        <p:spPr>
          <a:xfrm>
            <a:off x="4724400" y="1200150"/>
            <a:ext cx="914400" cy="1231106"/>
          </a:xfrm>
          <a:prstGeom prst="rect">
            <a:avLst/>
          </a:prstGeom>
        </p:spPr>
        <p:txBody>
          <a:bodyPr wrap="square">
            <a:spAutoFit/>
          </a:bodyPr>
          <a:lstStyle/>
          <a:p>
            <a:r>
              <a:rPr lang="en-US" sz="2000" dirty="0" smtClean="0">
                <a:latin typeface="Verdana" panose="020B0604030504040204" pitchFamily="34" charset="0"/>
                <a:ea typeface="Verdana" panose="020B0604030504040204" pitchFamily="34" charset="0"/>
                <a:cs typeface="Verdana" panose="020B0604030504040204" pitchFamily="34" charset="0"/>
              </a:rPr>
              <a:t>1.1 a</a:t>
            </a:r>
          </a:p>
          <a:p>
            <a:endParaRPr lang="en-US" dirty="0">
              <a:latin typeface="Verdana" panose="020B0604030504040204" pitchFamily="34" charset="0"/>
              <a:ea typeface="Verdana" panose="020B0604030504040204" pitchFamily="34" charset="0"/>
              <a:cs typeface="Verdana" panose="020B0604030504040204" pitchFamily="34" charset="0"/>
            </a:endParaRPr>
          </a:p>
          <a:p>
            <a:endParaRPr lang="en-US" dirty="0">
              <a:latin typeface="Verdana" panose="020B0604030504040204" pitchFamily="34" charset="0"/>
              <a:ea typeface="Verdana" panose="020B0604030504040204" pitchFamily="34" charset="0"/>
              <a:cs typeface="Verdana" panose="020B0604030504040204" pitchFamily="34" charset="0"/>
            </a:endParaRPr>
          </a:p>
          <a:p>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9" name="File" descr="Decorative"/>
          <p:cNvSpPr>
            <a:spLocks noEditPoints="1" noChangeArrowheads="1"/>
          </p:cNvSpPr>
          <p:nvPr/>
        </p:nvSpPr>
        <p:spPr bwMode="auto">
          <a:xfrm>
            <a:off x="3073018" y="2139359"/>
            <a:ext cx="990600" cy="706903"/>
          </a:xfrm>
          <a:custGeom>
            <a:avLst/>
            <a:gdLst>
              <a:gd name="T0" fmla="*/ 10981 w 21600"/>
              <a:gd name="T1" fmla="*/ 3240 h 21600"/>
              <a:gd name="T2" fmla="*/ 0 w 21600"/>
              <a:gd name="T3" fmla="*/ 10800 h 21600"/>
              <a:gd name="T4" fmla="*/ 10800 w 21600"/>
              <a:gd name="T5" fmla="*/ 21600 h 21600"/>
              <a:gd name="T6" fmla="*/ 21600 w 21600"/>
              <a:gd name="T7" fmla="*/ 10800 h 21600"/>
              <a:gd name="T8" fmla="*/ 0 w 21600"/>
              <a:gd name="T9" fmla="*/ 21600 h 21600"/>
              <a:gd name="T10" fmla="*/ 21600 w 21600"/>
              <a:gd name="T11" fmla="*/ 21600 h 21600"/>
              <a:gd name="T12" fmla="*/ 1086 w 21600"/>
              <a:gd name="T13" fmla="*/ 4628 h 21600"/>
              <a:gd name="T14" fmla="*/ 20635 w 21600"/>
              <a:gd name="T15" fmla="*/ 20289 h 21600"/>
            </a:gdLst>
            <a:ahLst/>
            <a:cxnLst>
              <a:cxn ang="0">
                <a:pos x="T0" y="T1"/>
              </a:cxn>
              <a:cxn ang="0">
                <a:pos x="T2" y="T3"/>
              </a:cxn>
              <a:cxn ang="0">
                <a:pos x="T4" y="T5"/>
              </a:cxn>
              <a:cxn ang="0">
                <a:pos x="T6" y="T7"/>
              </a:cxn>
              <a:cxn ang="0">
                <a:pos x="T8" y="T9"/>
              </a:cxn>
              <a:cxn ang="0">
                <a:pos x="T10" y="T11"/>
              </a:cxn>
            </a:cxnLst>
            <a:rect l="T12" t="T13" r="T14" b="T15"/>
            <a:pathLst>
              <a:path w="21600" h="21600">
                <a:moveTo>
                  <a:pt x="19790" y="3240"/>
                </a:moveTo>
                <a:cubicBezTo>
                  <a:pt x="10981" y="3240"/>
                  <a:pt x="9171" y="3240"/>
                  <a:pt x="9050" y="3086"/>
                </a:cubicBezTo>
                <a:cubicBezTo>
                  <a:pt x="9050" y="2931"/>
                  <a:pt x="8930" y="2777"/>
                  <a:pt x="8930" y="2469"/>
                </a:cubicBezTo>
                <a:cubicBezTo>
                  <a:pt x="8930" y="2160"/>
                  <a:pt x="8809" y="1851"/>
                  <a:pt x="8688" y="1389"/>
                </a:cubicBezTo>
                <a:cubicBezTo>
                  <a:pt x="8568" y="1080"/>
                  <a:pt x="8326" y="771"/>
                  <a:pt x="8085" y="463"/>
                </a:cubicBezTo>
                <a:cubicBezTo>
                  <a:pt x="7723" y="154"/>
                  <a:pt x="7361" y="0"/>
                  <a:pt x="7361" y="0"/>
                </a:cubicBezTo>
                <a:cubicBezTo>
                  <a:pt x="7361" y="0"/>
                  <a:pt x="2293" y="0"/>
                  <a:pt x="2051" y="154"/>
                </a:cubicBezTo>
                <a:cubicBezTo>
                  <a:pt x="1689" y="309"/>
                  <a:pt x="1448" y="463"/>
                  <a:pt x="1327" y="771"/>
                </a:cubicBezTo>
                <a:cubicBezTo>
                  <a:pt x="1207" y="1080"/>
                  <a:pt x="1086" y="1389"/>
                  <a:pt x="965" y="1697"/>
                </a:cubicBezTo>
                <a:cubicBezTo>
                  <a:pt x="845" y="2160"/>
                  <a:pt x="724" y="2314"/>
                  <a:pt x="724" y="2469"/>
                </a:cubicBezTo>
                <a:cubicBezTo>
                  <a:pt x="603" y="2623"/>
                  <a:pt x="603" y="2777"/>
                  <a:pt x="483" y="2931"/>
                </a:cubicBezTo>
                <a:cubicBezTo>
                  <a:pt x="483" y="3086"/>
                  <a:pt x="362" y="3240"/>
                  <a:pt x="241" y="3240"/>
                </a:cubicBezTo>
                <a:lnTo>
                  <a:pt x="0" y="3394"/>
                </a:lnTo>
                <a:lnTo>
                  <a:pt x="0" y="3703"/>
                </a:lnTo>
                <a:lnTo>
                  <a:pt x="0" y="10800"/>
                </a:lnTo>
                <a:lnTo>
                  <a:pt x="0" y="21600"/>
                </a:lnTo>
                <a:lnTo>
                  <a:pt x="10981" y="21600"/>
                </a:lnTo>
                <a:lnTo>
                  <a:pt x="21600" y="21600"/>
                </a:lnTo>
                <a:lnTo>
                  <a:pt x="21600" y="10800"/>
                </a:lnTo>
                <a:lnTo>
                  <a:pt x="21600" y="5246"/>
                </a:lnTo>
                <a:lnTo>
                  <a:pt x="21600" y="4783"/>
                </a:lnTo>
                <a:cubicBezTo>
                  <a:pt x="21479" y="4320"/>
                  <a:pt x="21359" y="4011"/>
                  <a:pt x="21117" y="3703"/>
                </a:cubicBezTo>
                <a:cubicBezTo>
                  <a:pt x="20876" y="3549"/>
                  <a:pt x="20514" y="3394"/>
                  <a:pt x="20152" y="3240"/>
                </a:cubicBezTo>
                <a:close/>
              </a:path>
            </a:pathLst>
          </a:custGeom>
          <a:solidFill>
            <a:srgbClr val="FFFFCC"/>
          </a:solidFill>
          <a:ln w="9525">
            <a:solidFill>
              <a:srgbClr val="000000"/>
            </a:solidFill>
            <a:miter lim="800000"/>
            <a:headEnd/>
            <a:tailEnd/>
          </a:ln>
          <a:effectLst>
            <a:outerShdw dist="107763" dir="2700000" algn="ctr" rotWithShape="0">
              <a:srgbClr val="808080"/>
            </a:outerShdw>
          </a:effectLst>
        </p:spPr>
        <p:txBody>
          <a:bodyPr vert="horz" wrap="square" lIns="91440" tIns="45720" rIns="91440" bIns="45720" numCol="1" anchor="t" anchorCtr="0" compatLnSpc="1">
            <a:prstTxWarp prst="textNoShape">
              <a:avLst/>
            </a:prstTxWarp>
          </a:bodyPr>
          <a:lstStyle/>
          <a:p>
            <a:endParaRPr lang="en-US" dirty="0"/>
          </a:p>
        </p:txBody>
      </p:sp>
      <p:sp>
        <p:nvSpPr>
          <p:cNvPr id="12" name="Rectangle 11"/>
          <p:cNvSpPr/>
          <p:nvPr/>
        </p:nvSpPr>
        <p:spPr>
          <a:xfrm>
            <a:off x="4724400" y="2343150"/>
            <a:ext cx="914400" cy="1231106"/>
          </a:xfrm>
          <a:prstGeom prst="rect">
            <a:avLst/>
          </a:prstGeom>
        </p:spPr>
        <p:txBody>
          <a:bodyPr wrap="square">
            <a:spAutoFit/>
          </a:bodyPr>
          <a:lstStyle/>
          <a:p>
            <a:r>
              <a:rPr lang="en-US" sz="2000" dirty="0" smtClean="0">
                <a:latin typeface="Verdana" panose="020B0604030504040204" pitchFamily="34" charset="0"/>
                <a:ea typeface="Verdana" panose="020B0604030504040204" pitchFamily="34" charset="0"/>
                <a:cs typeface="Verdana" panose="020B0604030504040204" pitchFamily="34" charset="0"/>
              </a:rPr>
              <a:t>1.1 </a:t>
            </a:r>
            <a:r>
              <a:rPr lang="en-US" sz="2000" dirty="0">
                <a:latin typeface="Verdana" panose="020B0604030504040204" pitchFamily="34" charset="0"/>
                <a:ea typeface="Verdana" panose="020B0604030504040204" pitchFamily="34" charset="0"/>
                <a:cs typeface="Verdana" panose="020B0604030504040204" pitchFamily="34" charset="0"/>
              </a:rPr>
              <a:t>b</a:t>
            </a:r>
            <a:endParaRPr lang="en-US" sz="2000" dirty="0" smtClean="0">
              <a:latin typeface="Verdana" panose="020B0604030504040204" pitchFamily="34" charset="0"/>
              <a:ea typeface="Verdana" panose="020B0604030504040204" pitchFamily="34" charset="0"/>
              <a:cs typeface="Verdana" panose="020B0604030504040204" pitchFamily="34" charset="0"/>
            </a:endParaRPr>
          </a:p>
          <a:p>
            <a:endParaRPr lang="en-US" dirty="0">
              <a:latin typeface="Verdana" panose="020B0604030504040204" pitchFamily="34" charset="0"/>
              <a:ea typeface="Verdana" panose="020B0604030504040204" pitchFamily="34" charset="0"/>
              <a:cs typeface="Verdana" panose="020B0604030504040204" pitchFamily="34" charset="0"/>
            </a:endParaRPr>
          </a:p>
          <a:p>
            <a:endParaRPr lang="en-US" dirty="0">
              <a:latin typeface="Verdana" panose="020B0604030504040204" pitchFamily="34" charset="0"/>
              <a:ea typeface="Verdana" panose="020B0604030504040204" pitchFamily="34" charset="0"/>
              <a:cs typeface="Verdana" panose="020B0604030504040204" pitchFamily="34" charset="0"/>
            </a:endParaRPr>
          </a:p>
          <a:p>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10" name="File" descr="Decorative"/>
          <p:cNvSpPr>
            <a:spLocks noEditPoints="1" noChangeArrowheads="1"/>
          </p:cNvSpPr>
          <p:nvPr/>
        </p:nvSpPr>
        <p:spPr bwMode="auto">
          <a:xfrm>
            <a:off x="3073018" y="3252790"/>
            <a:ext cx="990600" cy="706903"/>
          </a:xfrm>
          <a:custGeom>
            <a:avLst/>
            <a:gdLst>
              <a:gd name="T0" fmla="*/ 10981 w 21600"/>
              <a:gd name="T1" fmla="*/ 3240 h 21600"/>
              <a:gd name="T2" fmla="*/ 0 w 21600"/>
              <a:gd name="T3" fmla="*/ 10800 h 21600"/>
              <a:gd name="T4" fmla="*/ 10800 w 21600"/>
              <a:gd name="T5" fmla="*/ 21600 h 21600"/>
              <a:gd name="T6" fmla="*/ 21600 w 21600"/>
              <a:gd name="T7" fmla="*/ 10800 h 21600"/>
              <a:gd name="T8" fmla="*/ 0 w 21600"/>
              <a:gd name="T9" fmla="*/ 21600 h 21600"/>
              <a:gd name="T10" fmla="*/ 21600 w 21600"/>
              <a:gd name="T11" fmla="*/ 21600 h 21600"/>
              <a:gd name="T12" fmla="*/ 1086 w 21600"/>
              <a:gd name="T13" fmla="*/ 4628 h 21600"/>
              <a:gd name="T14" fmla="*/ 20635 w 21600"/>
              <a:gd name="T15" fmla="*/ 20289 h 21600"/>
            </a:gdLst>
            <a:ahLst/>
            <a:cxnLst>
              <a:cxn ang="0">
                <a:pos x="T0" y="T1"/>
              </a:cxn>
              <a:cxn ang="0">
                <a:pos x="T2" y="T3"/>
              </a:cxn>
              <a:cxn ang="0">
                <a:pos x="T4" y="T5"/>
              </a:cxn>
              <a:cxn ang="0">
                <a:pos x="T6" y="T7"/>
              </a:cxn>
              <a:cxn ang="0">
                <a:pos x="T8" y="T9"/>
              </a:cxn>
              <a:cxn ang="0">
                <a:pos x="T10" y="T11"/>
              </a:cxn>
            </a:cxnLst>
            <a:rect l="T12" t="T13" r="T14" b="T15"/>
            <a:pathLst>
              <a:path w="21600" h="21600">
                <a:moveTo>
                  <a:pt x="19790" y="3240"/>
                </a:moveTo>
                <a:cubicBezTo>
                  <a:pt x="10981" y="3240"/>
                  <a:pt x="9171" y="3240"/>
                  <a:pt x="9050" y="3086"/>
                </a:cubicBezTo>
                <a:cubicBezTo>
                  <a:pt x="9050" y="2931"/>
                  <a:pt x="8930" y="2777"/>
                  <a:pt x="8930" y="2469"/>
                </a:cubicBezTo>
                <a:cubicBezTo>
                  <a:pt x="8930" y="2160"/>
                  <a:pt x="8809" y="1851"/>
                  <a:pt x="8688" y="1389"/>
                </a:cubicBezTo>
                <a:cubicBezTo>
                  <a:pt x="8568" y="1080"/>
                  <a:pt x="8326" y="771"/>
                  <a:pt x="8085" y="463"/>
                </a:cubicBezTo>
                <a:cubicBezTo>
                  <a:pt x="7723" y="154"/>
                  <a:pt x="7361" y="0"/>
                  <a:pt x="7361" y="0"/>
                </a:cubicBezTo>
                <a:cubicBezTo>
                  <a:pt x="7361" y="0"/>
                  <a:pt x="2293" y="0"/>
                  <a:pt x="2051" y="154"/>
                </a:cubicBezTo>
                <a:cubicBezTo>
                  <a:pt x="1689" y="309"/>
                  <a:pt x="1448" y="463"/>
                  <a:pt x="1327" y="771"/>
                </a:cubicBezTo>
                <a:cubicBezTo>
                  <a:pt x="1207" y="1080"/>
                  <a:pt x="1086" y="1389"/>
                  <a:pt x="965" y="1697"/>
                </a:cubicBezTo>
                <a:cubicBezTo>
                  <a:pt x="845" y="2160"/>
                  <a:pt x="724" y="2314"/>
                  <a:pt x="724" y="2469"/>
                </a:cubicBezTo>
                <a:cubicBezTo>
                  <a:pt x="603" y="2623"/>
                  <a:pt x="603" y="2777"/>
                  <a:pt x="483" y="2931"/>
                </a:cubicBezTo>
                <a:cubicBezTo>
                  <a:pt x="483" y="3086"/>
                  <a:pt x="362" y="3240"/>
                  <a:pt x="241" y="3240"/>
                </a:cubicBezTo>
                <a:lnTo>
                  <a:pt x="0" y="3394"/>
                </a:lnTo>
                <a:lnTo>
                  <a:pt x="0" y="3703"/>
                </a:lnTo>
                <a:lnTo>
                  <a:pt x="0" y="10800"/>
                </a:lnTo>
                <a:lnTo>
                  <a:pt x="0" y="21600"/>
                </a:lnTo>
                <a:lnTo>
                  <a:pt x="10981" y="21600"/>
                </a:lnTo>
                <a:lnTo>
                  <a:pt x="21600" y="21600"/>
                </a:lnTo>
                <a:lnTo>
                  <a:pt x="21600" y="10800"/>
                </a:lnTo>
                <a:lnTo>
                  <a:pt x="21600" y="5246"/>
                </a:lnTo>
                <a:lnTo>
                  <a:pt x="21600" y="4783"/>
                </a:lnTo>
                <a:cubicBezTo>
                  <a:pt x="21479" y="4320"/>
                  <a:pt x="21359" y="4011"/>
                  <a:pt x="21117" y="3703"/>
                </a:cubicBezTo>
                <a:cubicBezTo>
                  <a:pt x="20876" y="3549"/>
                  <a:pt x="20514" y="3394"/>
                  <a:pt x="20152" y="3240"/>
                </a:cubicBezTo>
                <a:close/>
              </a:path>
            </a:pathLst>
          </a:custGeom>
          <a:solidFill>
            <a:srgbClr val="FFFFCC"/>
          </a:solidFill>
          <a:ln w="9525">
            <a:solidFill>
              <a:srgbClr val="000000"/>
            </a:solidFill>
            <a:miter lim="800000"/>
            <a:headEnd/>
            <a:tailEnd/>
          </a:ln>
          <a:effectLst>
            <a:outerShdw dist="107763" dir="2700000" algn="ctr" rotWithShape="0">
              <a:srgbClr val="808080"/>
            </a:outerShdw>
          </a:effectLst>
        </p:spPr>
        <p:txBody>
          <a:bodyPr vert="horz" wrap="square" lIns="91440" tIns="45720" rIns="91440" bIns="45720" numCol="1" anchor="t" anchorCtr="0" compatLnSpc="1">
            <a:prstTxWarp prst="textNoShape">
              <a:avLst/>
            </a:prstTxWarp>
          </a:bodyPr>
          <a:lstStyle/>
          <a:p>
            <a:endParaRPr lang="en-US" dirty="0"/>
          </a:p>
        </p:txBody>
      </p:sp>
      <p:sp>
        <p:nvSpPr>
          <p:cNvPr id="13" name="Rectangle 12"/>
          <p:cNvSpPr/>
          <p:nvPr/>
        </p:nvSpPr>
        <p:spPr>
          <a:xfrm>
            <a:off x="4724400" y="3486150"/>
            <a:ext cx="914400" cy="1231106"/>
          </a:xfrm>
          <a:prstGeom prst="rect">
            <a:avLst/>
          </a:prstGeom>
        </p:spPr>
        <p:txBody>
          <a:bodyPr wrap="square">
            <a:spAutoFit/>
          </a:bodyPr>
          <a:lstStyle/>
          <a:p>
            <a:r>
              <a:rPr lang="en-US" sz="2000" dirty="0" smtClean="0">
                <a:latin typeface="Verdana" panose="020B0604030504040204" pitchFamily="34" charset="0"/>
                <a:ea typeface="Verdana" panose="020B0604030504040204" pitchFamily="34" charset="0"/>
                <a:cs typeface="Verdana" panose="020B0604030504040204" pitchFamily="34" charset="0"/>
              </a:rPr>
              <a:t>1.1 </a:t>
            </a:r>
            <a:r>
              <a:rPr lang="en-US" sz="2000" dirty="0">
                <a:latin typeface="Verdana" panose="020B0604030504040204" pitchFamily="34" charset="0"/>
                <a:ea typeface="Verdana" panose="020B0604030504040204" pitchFamily="34" charset="0"/>
                <a:cs typeface="Verdana" panose="020B0604030504040204" pitchFamily="34" charset="0"/>
              </a:rPr>
              <a:t>c</a:t>
            </a:r>
            <a:endParaRPr lang="en-US" sz="2000" dirty="0" smtClean="0">
              <a:latin typeface="Verdana" panose="020B0604030504040204" pitchFamily="34" charset="0"/>
              <a:ea typeface="Verdana" panose="020B0604030504040204" pitchFamily="34" charset="0"/>
              <a:cs typeface="Verdana" panose="020B0604030504040204" pitchFamily="34" charset="0"/>
            </a:endParaRPr>
          </a:p>
          <a:p>
            <a:endParaRPr lang="en-US" dirty="0">
              <a:latin typeface="Verdana" panose="020B0604030504040204" pitchFamily="34" charset="0"/>
              <a:ea typeface="Verdana" panose="020B0604030504040204" pitchFamily="34" charset="0"/>
              <a:cs typeface="Verdana" panose="020B0604030504040204" pitchFamily="34" charset="0"/>
            </a:endParaRPr>
          </a:p>
          <a:p>
            <a:endParaRPr lang="en-US" dirty="0">
              <a:latin typeface="Verdana" panose="020B0604030504040204" pitchFamily="34" charset="0"/>
              <a:ea typeface="Verdana" panose="020B0604030504040204" pitchFamily="34" charset="0"/>
              <a:cs typeface="Verdana" panose="020B0604030504040204" pitchFamily="34" charset="0"/>
            </a:endParaRPr>
          </a:p>
          <a:p>
            <a:endParaRPr lang="en-US"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93199702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121"/>
            <a:ext cx="9144000" cy="1203218"/>
          </a:xfrm>
        </p:spPr>
        <p:txBody>
          <a:bodyPr/>
          <a:lstStyle/>
          <a:p>
            <a:r>
              <a:rPr lang="en-US" sz="3200" dirty="0" smtClean="0">
                <a:latin typeface="Arial" panose="020B0604020202020204" pitchFamily="34" charset="0"/>
                <a:cs typeface="Arial" panose="020B0604020202020204" pitchFamily="34" charset="0"/>
              </a:rPr>
              <a:t>Each </a:t>
            </a:r>
            <a:r>
              <a:rPr lang="en-US" sz="3200" dirty="0">
                <a:latin typeface="Arial" panose="020B0604020202020204" pitchFamily="34" charset="0"/>
                <a:cs typeface="Arial" panose="020B0604020202020204" pitchFamily="34" charset="0"/>
              </a:rPr>
              <a:t>Folder Should Contain Evidence for the Protocol Item </a:t>
            </a:r>
          </a:p>
        </p:txBody>
      </p:sp>
      <p:sp>
        <p:nvSpPr>
          <p:cNvPr id="14" name="TextBox 13"/>
          <p:cNvSpPr txBox="1"/>
          <p:nvPr/>
        </p:nvSpPr>
        <p:spPr>
          <a:xfrm>
            <a:off x="2286000" y="1314450"/>
            <a:ext cx="5600700" cy="2585323"/>
          </a:xfrm>
          <a:prstGeom prst="rect">
            <a:avLst/>
          </a:prstGeom>
          <a:noFill/>
        </p:spPr>
        <p:txBody>
          <a:bodyPr wrap="square" rtlCol="0">
            <a:spAutoFit/>
          </a:bodyPr>
          <a:lstStyle/>
          <a:p>
            <a:endParaRPr lang="en-US" sz="2250" dirty="0">
              <a:latin typeface="Verdana" panose="020B0604030504040204" pitchFamily="34" charset="0"/>
              <a:ea typeface="Verdana" panose="020B0604030504040204" pitchFamily="34" charset="0"/>
              <a:cs typeface="Verdana" panose="020B0604030504040204" pitchFamily="34" charset="0"/>
            </a:endParaRPr>
          </a:p>
          <a:p>
            <a:r>
              <a:rPr lang="en-US" sz="2250" dirty="0">
                <a:latin typeface="Arial" panose="020B0604020202020204" pitchFamily="34" charset="0"/>
                <a:ea typeface="Verdana" panose="020B0604030504040204" pitchFamily="34" charset="0"/>
                <a:cs typeface="Arial" panose="020B0604020202020204" pitchFamily="34" charset="0"/>
              </a:rPr>
              <a:t>Title V, Part B, Subpart 2, application</a:t>
            </a:r>
          </a:p>
          <a:p>
            <a:endParaRPr lang="en-US" sz="2250" dirty="0">
              <a:latin typeface="Arial" panose="020B0604020202020204" pitchFamily="34" charset="0"/>
              <a:ea typeface="Verdana" panose="020B0604030504040204" pitchFamily="34" charset="0"/>
              <a:cs typeface="Arial" panose="020B0604020202020204" pitchFamily="34" charset="0"/>
            </a:endParaRPr>
          </a:p>
          <a:p>
            <a:r>
              <a:rPr lang="en-US" sz="2250" dirty="0">
                <a:latin typeface="Arial" panose="020B0604020202020204" pitchFamily="34" charset="0"/>
                <a:ea typeface="Verdana" panose="020B0604030504040204" pitchFamily="34" charset="0"/>
                <a:cs typeface="Arial" panose="020B0604020202020204" pitchFamily="34" charset="0"/>
              </a:rPr>
              <a:t>Locally Administered Surveys</a:t>
            </a:r>
          </a:p>
          <a:p>
            <a:endParaRPr lang="en-US" sz="2250" dirty="0">
              <a:latin typeface="Arial" panose="020B0604020202020204" pitchFamily="34" charset="0"/>
              <a:ea typeface="Verdana" panose="020B0604030504040204" pitchFamily="34" charset="0"/>
              <a:cs typeface="Arial" panose="020B0604020202020204" pitchFamily="34" charset="0"/>
            </a:endParaRPr>
          </a:p>
          <a:p>
            <a:r>
              <a:rPr lang="en-US" sz="2250" dirty="0">
                <a:latin typeface="Arial" panose="020B0604020202020204" pitchFamily="34" charset="0"/>
                <a:ea typeface="Verdana" panose="020B0604030504040204" pitchFamily="34" charset="0"/>
                <a:cs typeface="Arial" panose="020B0604020202020204" pitchFamily="34" charset="0"/>
              </a:rPr>
              <a:t>Needs Assessment Results</a:t>
            </a:r>
          </a:p>
          <a:p>
            <a:pPr marL="214313" indent="-214313">
              <a:buFont typeface="Arial" panose="020B0604020202020204" pitchFamily="34" charset="0"/>
              <a:buChar char="•"/>
            </a:pPr>
            <a:endParaRPr lang="en-US" sz="2700" dirty="0"/>
          </a:p>
        </p:txBody>
      </p:sp>
      <p:pic>
        <p:nvPicPr>
          <p:cNvPr id="15" name="Picture 2" descr="decorative&#1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76180" y="2952750"/>
            <a:ext cx="804161" cy="57440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descr="decorative&#1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82142" y="2319911"/>
            <a:ext cx="804161" cy="57440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 descr="decorative&#1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76179" y="1635400"/>
            <a:ext cx="804161" cy="574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847415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rmAutofit/>
          </a:bodyPr>
          <a:lstStyle/>
          <a:p>
            <a:r>
              <a:rPr lang="en-US" dirty="0" smtClean="0">
                <a:latin typeface="Arial" panose="020B0604020202020204" pitchFamily="34" charset="0"/>
                <a:cs typeface="Arial" panose="020B0604020202020204" pitchFamily="34" charset="0"/>
              </a:rPr>
              <a:t>Federal Program Monitoring</a:t>
            </a:r>
            <a:endParaRPr lang="en-US"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858371"/>
            <a:ext cx="8229600" cy="3124199"/>
          </a:xfrm>
        </p:spPr>
        <p:txBody>
          <a:bodyPr/>
          <a:lstStyle/>
          <a:p>
            <a:pPr marL="0" indent="0" algn="ctr">
              <a:buNone/>
            </a:pPr>
            <a:endParaRPr lang="en-US" dirty="0" smtClean="0">
              <a:latin typeface="Arial" panose="020B0604020202020204" pitchFamily="34" charset="0"/>
              <a:cs typeface="Arial" panose="020B0604020202020204" pitchFamily="34" charset="0"/>
            </a:endParaRPr>
          </a:p>
          <a:p>
            <a:pPr marL="0" indent="0" algn="ctr">
              <a:buNone/>
            </a:pPr>
            <a:r>
              <a:rPr lang="en-US" sz="3000" dirty="0" smtClean="0">
                <a:latin typeface="Arial" panose="020B0604020202020204" pitchFamily="34" charset="0"/>
                <a:cs typeface="Arial" panose="020B0604020202020204" pitchFamily="34" charset="0"/>
              </a:rPr>
              <a:t>2017- 2018</a:t>
            </a:r>
          </a:p>
          <a:p>
            <a:pPr marL="0" indent="0" algn="ctr">
              <a:buNone/>
            </a:pPr>
            <a:r>
              <a:rPr lang="en-US" sz="3000" dirty="0" smtClean="0">
                <a:latin typeface="Arial" panose="020B0604020202020204" pitchFamily="34" charset="0"/>
                <a:cs typeface="Arial" panose="020B0604020202020204" pitchFamily="34" charset="0"/>
              </a:rPr>
              <a:t>&amp;     </a:t>
            </a:r>
          </a:p>
          <a:p>
            <a:pPr marL="0" indent="0" algn="ctr">
              <a:buNone/>
            </a:pPr>
            <a:r>
              <a:rPr lang="en-US" sz="3000" dirty="0" smtClean="0">
                <a:latin typeface="Arial" panose="020B0604020202020204" pitchFamily="34" charset="0"/>
                <a:cs typeface="Arial" panose="020B0604020202020204" pitchFamily="34" charset="0"/>
              </a:rPr>
              <a:t>  2018 - 2019</a:t>
            </a:r>
            <a:endParaRPr lang="en-US" sz="3000" dirty="0">
              <a:latin typeface="Arial" panose="020B0604020202020204" pitchFamily="34" charset="0"/>
              <a:cs typeface="Arial" panose="020B0604020202020204" pitchFamily="34" charset="0"/>
            </a:endParaRPr>
          </a:p>
          <a:p>
            <a:pPr marL="0" indent="0" algn="ctr">
              <a:buNone/>
            </a:pPr>
            <a:r>
              <a:rPr lang="en-US" sz="3000" dirty="0">
                <a:latin typeface="Arial" panose="020B0604020202020204" pitchFamily="34" charset="0"/>
                <a:cs typeface="Arial" panose="020B0604020202020204" pitchFamily="34" charset="0"/>
              </a:rPr>
              <a:t>Monitoring Summary</a:t>
            </a:r>
          </a:p>
        </p:txBody>
      </p:sp>
    </p:spTree>
    <p:extLst>
      <p:ext uri="{BB962C8B-B14F-4D97-AF65-F5344CB8AC3E}">
        <p14:creationId xmlns:p14="http://schemas.microsoft.com/office/powerpoint/2010/main" val="144971159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t>Divisions Scheduled for Virtual FPM in 2019-2020</a:t>
            </a:r>
            <a:endParaRPr lang="en-US" sz="3200" dirty="0"/>
          </a:p>
        </p:txBody>
      </p:sp>
      <p:sp>
        <p:nvSpPr>
          <p:cNvPr id="3" name="Content Placeholder 2"/>
          <p:cNvSpPr>
            <a:spLocks noGrp="1"/>
          </p:cNvSpPr>
          <p:nvPr>
            <p:ph idx="1"/>
          </p:nvPr>
        </p:nvSpPr>
        <p:spPr>
          <a:xfrm>
            <a:off x="381000" y="858371"/>
            <a:ext cx="8305800" cy="3389779"/>
          </a:xfrm>
        </p:spPr>
        <p:txBody>
          <a:bodyPr numCol="3">
            <a:noAutofit/>
          </a:bodyPr>
          <a:lstStyle/>
          <a:p>
            <a:pPr marL="0" lvl="0" indent="0">
              <a:buNone/>
            </a:pPr>
            <a:r>
              <a:rPr lang="en-US" sz="2400" dirty="0"/>
              <a:t>Augusta County </a:t>
            </a:r>
          </a:p>
          <a:p>
            <a:pPr marL="0" lvl="0" indent="0">
              <a:buNone/>
            </a:pPr>
            <a:r>
              <a:rPr lang="en-US" sz="2400" dirty="0"/>
              <a:t>Botetourt County </a:t>
            </a:r>
          </a:p>
          <a:p>
            <a:pPr marL="0" lvl="0" indent="0">
              <a:buNone/>
            </a:pPr>
            <a:r>
              <a:rPr lang="en-US" sz="2400" dirty="0" smtClean="0"/>
              <a:t>Clarke </a:t>
            </a:r>
            <a:r>
              <a:rPr lang="en-US" sz="2400" dirty="0"/>
              <a:t>County </a:t>
            </a:r>
          </a:p>
          <a:p>
            <a:pPr marL="0" lvl="0" indent="0">
              <a:buNone/>
            </a:pPr>
            <a:r>
              <a:rPr lang="en-US" sz="2400" dirty="0" smtClean="0"/>
              <a:t>Craig </a:t>
            </a:r>
            <a:r>
              <a:rPr lang="en-US" sz="2400" dirty="0"/>
              <a:t>County </a:t>
            </a:r>
          </a:p>
          <a:p>
            <a:pPr marL="0" lvl="0" indent="0">
              <a:buNone/>
            </a:pPr>
            <a:r>
              <a:rPr lang="en-US" sz="2400" dirty="0"/>
              <a:t>Cumberland County </a:t>
            </a:r>
          </a:p>
          <a:p>
            <a:pPr marL="0" lvl="0" indent="0">
              <a:buNone/>
            </a:pPr>
            <a:r>
              <a:rPr lang="en-US" sz="2400" dirty="0"/>
              <a:t>Dickenson County </a:t>
            </a:r>
          </a:p>
          <a:p>
            <a:pPr marL="0" lvl="0" indent="0">
              <a:buNone/>
            </a:pPr>
            <a:r>
              <a:rPr lang="en-US" sz="2400" dirty="0"/>
              <a:t>Dinwiddie County </a:t>
            </a:r>
          </a:p>
          <a:p>
            <a:pPr marL="0" lvl="0" indent="0">
              <a:buNone/>
            </a:pPr>
            <a:r>
              <a:rPr lang="en-US" sz="2400" dirty="0"/>
              <a:t>Falls Church City </a:t>
            </a:r>
          </a:p>
          <a:p>
            <a:pPr marL="0" lvl="0" indent="0">
              <a:buNone/>
            </a:pPr>
            <a:r>
              <a:rPr lang="en-US" sz="2400" dirty="0" smtClean="0"/>
              <a:t>Fredericksburg </a:t>
            </a:r>
            <a:r>
              <a:rPr lang="en-US" sz="2400" dirty="0"/>
              <a:t>City </a:t>
            </a:r>
          </a:p>
          <a:p>
            <a:pPr marL="0" lvl="0" indent="0">
              <a:buNone/>
            </a:pPr>
            <a:r>
              <a:rPr lang="en-US" sz="2400" dirty="0"/>
              <a:t>Giles County </a:t>
            </a:r>
          </a:p>
          <a:p>
            <a:pPr marL="0" lvl="0" indent="0">
              <a:buNone/>
            </a:pPr>
            <a:r>
              <a:rPr lang="en-US" sz="2400" dirty="0" smtClean="0"/>
              <a:t>Grayson </a:t>
            </a:r>
            <a:r>
              <a:rPr lang="en-US" sz="2400" dirty="0"/>
              <a:t>County </a:t>
            </a:r>
          </a:p>
          <a:p>
            <a:pPr marL="0" lvl="0" indent="0">
              <a:buNone/>
            </a:pPr>
            <a:r>
              <a:rPr lang="en-US" sz="2400" dirty="0" smtClean="0"/>
              <a:t>King </a:t>
            </a:r>
            <a:r>
              <a:rPr lang="en-US" sz="2400" dirty="0"/>
              <a:t>and Queen County </a:t>
            </a:r>
          </a:p>
          <a:p>
            <a:pPr marL="0" lvl="0" indent="0">
              <a:buNone/>
            </a:pPr>
            <a:r>
              <a:rPr lang="en-US" sz="2400" dirty="0"/>
              <a:t>Lexington City </a:t>
            </a:r>
          </a:p>
          <a:p>
            <a:pPr marL="0" lvl="0" indent="0">
              <a:buNone/>
            </a:pPr>
            <a:r>
              <a:rPr lang="en-US" sz="2400" dirty="0" smtClean="0"/>
              <a:t>Madison </a:t>
            </a:r>
            <a:r>
              <a:rPr lang="en-US" sz="2400" dirty="0"/>
              <a:t>County </a:t>
            </a:r>
          </a:p>
          <a:p>
            <a:pPr marL="0" lvl="0" indent="0">
              <a:buNone/>
            </a:pPr>
            <a:r>
              <a:rPr lang="en-US" sz="2400" dirty="0"/>
              <a:t>Manassas Park City </a:t>
            </a:r>
          </a:p>
          <a:p>
            <a:pPr marL="0" lvl="0" indent="0">
              <a:buNone/>
            </a:pPr>
            <a:r>
              <a:rPr lang="en-US" sz="2400" dirty="0"/>
              <a:t>Mathews County </a:t>
            </a:r>
          </a:p>
          <a:p>
            <a:pPr marL="0" lvl="0" indent="0">
              <a:buNone/>
            </a:pPr>
            <a:r>
              <a:rPr lang="en-US" sz="2400" dirty="0"/>
              <a:t>Montgomery County </a:t>
            </a:r>
          </a:p>
          <a:p>
            <a:pPr marL="0" lvl="0" indent="0">
              <a:buNone/>
            </a:pPr>
            <a:r>
              <a:rPr lang="en-US" sz="2400" dirty="0"/>
              <a:t>Nelson County </a:t>
            </a:r>
          </a:p>
          <a:p>
            <a:endParaRPr lang="en-US" sz="800" dirty="0"/>
          </a:p>
        </p:txBody>
      </p:sp>
    </p:spTree>
    <p:extLst>
      <p:ext uri="{BB962C8B-B14F-4D97-AF65-F5344CB8AC3E}">
        <p14:creationId xmlns:p14="http://schemas.microsoft.com/office/powerpoint/2010/main" val="158404152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120"/>
            <a:ext cx="9144000" cy="1122829"/>
          </a:xfrm>
        </p:spPr>
        <p:txBody>
          <a:bodyPr>
            <a:normAutofit fontScale="90000"/>
          </a:bodyPr>
          <a:lstStyle/>
          <a:p>
            <a:r>
              <a:rPr lang="en-US" dirty="0" smtClean="0">
                <a:latin typeface="Arial" panose="020B0604020202020204" pitchFamily="34" charset="0"/>
                <a:cs typeface="Arial" panose="020B0604020202020204" pitchFamily="34" charset="0"/>
              </a:rPr>
              <a:t>Areas of Improvement</a:t>
            </a:r>
            <a:br>
              <a:rPr lang="en-US" dirty="0" smtClean="0">
                <a:latin typeface="Arial" panose="020B0604020202020204" pitchFamily="34" charset="0"/>
                <a:cs typeface="Arial" panose="020B0604020202020204" pitchFamily="34" charset="0"/>
              </a:rPr>
            </a:br>
            <a:r>
              <a:rPr lang="en-US" sz="2325" dirty="0">
                <a:latin typeface="Arial" panose="020B0604020202020204" pitchFamily="34" charset="0"/>
                <a:cs typeface="Arial" panose="020B0604020202020204" pitchFamily="34" charset="0"/>
              </a:rPr>
              <a:t>Most Common Findings</a:t>
            </a:r>
            <a:r>
              <a:rPr lang="en-US" dirty="0">
                <a:latin typeface="Arial" panose="020B0604020202020204" pitchFamily="34" charset="0"/>
                <a:cs typeface="Arial" panose="020B0604020202020204" pitchFamily="34" charset="0"/>
              </a:rPr>
              <a:t/>
            </a:r>
            <a:br>
              <a:rPr lang="en-US" dirty="0">
                <a:latin typeface="Arial" panose="020B0604020202020204" pitchFamily="34" charset="0"/>
                <a:cs typeface="Arial" panose="020B0604020202020204" pitchFamily="34" charset="0"/>
              </a:rPr>
            </a:br>
            <a:r>
              <a:rPr lang="en-US" dirty="0" smtClean="0">
                <a:latin typeface="Arial" panose="020B0604020202020204" pitchFamily="34" charset="0"/>
                <a:cs typeface="Arial" panose="020B0604020202020204" pitchFamily="34" charset="0"/>
              </a:rPr>
              <a:t> </a:t>
            </a:r>
            <a:endParaRPr lang="en-US"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p:txBody>
          <a:bodyPr>
            <a:normAutofit lnSpcReduction="10000"/>
          </a:bodyPr>
          <a:lstStyle/>
          <a:p>
            <a:pPr marL="0" indent="0">
              <a:buNone/>
            </a:pPr>
            <a:endParaRPr lang="en-US" sz="2325" dirty="0">
              <a:latin typeface="Arial" panose="020B0604020202020204" pitchFamily="34" charset="0"/>
              <a:cs typeface="Arial" panose="020B0604020202020204" pitchFamily="34" charset="0"/>
            </a:endParaRPr>
          </a:p>
          <a:p>
            <a:r>
              <a:rPr lang="en-US" dirty="0" smtClean="0">
                <a:latin typeface="Arial" panose="020B0604020202020204" pitchFamily="34" charset="0"/>
                <a:cs typeface="Arial" panose="020B0604020202020204" pitchFamily="34" charset="0"/>
              </a:rPr>
              <a:t>2.1a</a:t>
            </a:r>
            <a:r>
              <a:rPr lang="en-US" b="0" dirty="0" smtClean="0">
                <a:latin typeface="Arial" panose="020B0604020202020204" pitchFamily="34" charset="0"/>
                <a:cs typeface="Arial" panose="020B0604020202020204" pitchFamily="34" charset="0"/>
              </a:rPr>
              <a:t> Do </a:t>
            </a:r>
            <a:r>
              <a:rPr lang="en-US" b="0" dirty="0">
                <a:latin typeface="Arial" panose="020B0604020202020204" pitchFamily="34" charset="0"/>
                <a:cs typeface="Arial" panose="020B0604020202020204" pitchFamily="34" charset="0"/>
              </a:rPr>
              <a:t>the selected </a:t>
            </a:r>
            <a:r>
              <a:rPr lang="en-US" u="sng" dirty="0">
                <a:solidFill>
                  <a:srgbClr val="FF0000"/>
                </a:solidFill>
                <a:latin typeface="Arial" panose="020B0604020202020204" pitchFamily="34" charset="0"/>
                <a:cs typeface="Arial" panose="020B0604020202020204" pitchFamily="34" charset="0"/>
              </a:rPr>
              <a:t>activities relate </a:t>
            </a:r>
            <a:r>
              <a:rPr lang="en-US" b="0" dirty="0">
                <a:latin typeface="Arial" panose="020B0604020202020204" pitchFamily="34" charset="0"/>
                <a:cs typeface="Arial" panose="020B0604020202020204" pitchFamily="34" charset="0"/>
              </a:rPr>
              <a:t>to the specified measurable objectives? </a:t>
            </a:r>
          </a:p>
          <a:p>
            <a:pPr marL="0" indent="0">
              <a:buNone/>
            </a:pPr>
            <a:endParaRPr lang="en-US" b="0" dirty="0">
              <a:latin typeface="Arial" panose="020B0604020202020204" pitchFamily="34" charset="0"/>
              <a:cs typeface="Arial" panose="020B0604020202020204" pitchFamily="34" charset="0"/>
            </a:endParaRPr>
          </a:p>
          <a:p>
            <a:r>
              <a:rPr lang="en-US" dirty="0" smtClean="0">
                <a:latin typeface="Arial" panose="020B0604020202020204" pitchFamily="34" charset="0"/>
                <a:cs typeface="Arial" panose="020B0604020202020204" pitchFamily="34" charset="0"/>
              </a:rPr>
              <a:t>2.1 b </a:t>
            </a:r>
            <a:r>
              <a:rPr lang="en-US" b="0" dirty="0" smtClean="0">
                <a:latin typeface="Arial" panose="020B0604020202020204" pitchFamily="34" charset="0"/>
                <a:cs typeface="Arial" panose="020B0604020202020204" pitchFamily="34" charset="0"/>
              </a:rPr>
              <a:t>What </a:t>
            </a:r>
            <a:r>
              <a:rPr lang="en-US" dirty="0">
                <a:solidFill>
                  <a:srgbClr val="FF0000"/>
                </a:solidFill>
                <a:latin typeface="Arial" panose="020B0604020202020204" pitchFamily="34" charset="0"/>
                <a:cs typeface="Arial" panose="020B0604020202020204" pitchFamily="34" charset="0"/>
              </a:rPr>
              <a:t>evidence</a:t>
            </a:r>
            <a:r>
              <a:rPr lang="en-US" b="0" dirty="0">
                <a:latin typeface="Arial" panose="020B0604020202020204" pitchFamily="34" charset="0"/>
                <a:cs typeface="Arial" panose="020B0604020202020204" pitchFamily="34" charset="0"/>
              </a:rPr>
              <a:t> can be provided to show the activities were </a:t>
            </a:r>
            <a:r>
              <a:rPr lang="en-US" u="sng" dirty="0">
                <a:latin typeface="Arial" panose="020B0604020202020204" pitchFamily="34" charset="0"/>
                <a:cs typeface="Arial" panose="020B0604020202020204" pitchFamily="34" charset="0"/>
              </a:rPr>
              <a:t>effective</a:t>
            </a:r>
            <a:r>
              <a:rPr lang="en-US" dirty="0">
                <a:latin typeface="Arial" panose="020B0604020202020204" pitchFamily="34" charset="0"/>
                <a:cs typeface="Arial" panose="020B0604020202020204" pitchFamily="34" charset="0"/>
              </a:rPr>
              <a:t>? </a:t>
            </a:r>
          </a:p>
          <a:p>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1587693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t>Prior to a Title </a:t>
            </a:r>
            <a:r>
              <a:rPr lang="en-US" sz="3600" dirty="0" smtClean="0"/>
              <a:t>V Virtual </a:t>
            </a:r>
            <a:r>
              <a:rPr lang="en-US" sz="3600" dirty="0"/>
              <a:t>Visit</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858371"/>
            <a:ext cx="8229600" cy="3465979"/>
          </a:xfrm>
        </p:spPr>
        <p:txBody>
          <a:bodyPr>
            <a:normAutofit fontScale="77500" lnSpcReduction="20000"/>
          </a:bodyPr>
          <a:lstStyle/>
          <a:p>
            <a:pPr marL="214313" indent="-214313"/>
            <a:r>
              <a:rPr lang="en-US" sz="2850" dirty="0">
                <a:latin typeface="Arial" panose="020B0604020202020204" pitchFamily="34" charset="0"/>
                <a:cs typeface="Arial" panose="020B0604020202020204" pitchFamily="34" charset="0"/>
              </a:rPr>
              <a:t>The SEA will send a confirmation email to the LEA with an address for mailing the flash drive and completed protocol and the date by which it is due.</a:t>
            </a:r>
          </a:p>
          <a:p>
            <a:pPr marL="214313" indent="-214313"/>
            <a:endParaRPr lang="en-US" sz="2850" dirty="0">
              <a:latin typeface="Arial" panose="020B0604020202020204" pitchFamily="34" charset="0"/>
              <a:cs typeface="Arial" panose="020B0604020202020204" pitchFamily="34" charset="0"/>
            </a:endParaRPr>
          </a:p>
          <a:p>
            <a:pPr marL="214313" indent="-214313"/>
            <a:r>
              <a:rPr lang="en-US" sz="2850" dirty="0">
                <a:latin typeface="Arial" panose="020B0604020202020204" pitchFamily="34" charset="0"/>
                <a:cs typeface="Arial" panose="020B0604020202020204" pitchFamily="34" charset="0"/>
              </a:rPr>
              <a:t>The LEA will mail the flash drive including all necessary evidence  for Title I, Part A, and Title V, Part B, Subpart 2, as well as, a file with the completed protocols two weeks prior to the monitoring date.</a:t>
            </a:r>
          </a:p>
          <a:p>
            <a:pPr marL="214313" indent="-214313"/>
            <a:endParaRPr lang="en-US" sz="2850" dirty="0">
              <a:latin typeface="Arial" panose="020B0604020202020204" pitchFamily="34" charset="0"/>
              <a:cs typeface="Arial" panose="020B0604020202020204" pitchFamily="34" charset="0"/>
            </a:endParaRPr>
          </a:p>
          <a:p>
            <a:pPr marL="214313" indent="-214313"/>
            <a:r>
              <a:rPr lang="en-US" sz="2850" dirty="0">
                <a:latin typeface="Arial" panose="020B0604020202020204" pitchFamily="34" charset="0"/>
                <a:cs typeface="Arial" panose="020B0604020202020204" pitchFamily="34" charset="0"/>
              </a:rPr>
              <a:t>The SEA will email details for connecting via phone the day of the monitoring visit.</a:t>
            </a:r>
          </a:p>
          <a:p>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8450722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smtClean="0">
                <a:latin typeface="Arial" panose="020B0604020202020204" pitchFamily="34" charset="0"/>
                <a:cs typeface="Arial" panose="020B0604020202020204" pitchFamily="34" charset="0"/>
              </a:rPr>
              <a:t>Prior to </a:t>
            </a:r>
            <a:r>
              <a:rPr lang="en-US" sz="3600" dirty="0" smtClean="0">
                <a:latin typeface="Arial" panose="020B0604020202020204" pitchFamily="34" charset="0"/>
                <a:cs typeface="Arial" panose="020B0604020202020204" pitchFamily="34" charset="0"/>
              </a:rPr>
              <a:t>a Title V </a:t>
            </a:r>
            <a:r>
              <a:rPr lang="en-US" sz="3600" dirty="0" smtClean="0">
                <a:latin typeface="Arial" panose="020B0604020202020204" pitchFamily="34" charset="0"/>
                <a:cs typeface="Arial" panose="020B0604020202020204" pitchFamily="34" charset="0"/>
              </a:rPr>
              <a:t>Onsite Visit</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p:txBody>
          <a:bodyPr>
            <a:normAutofit fontScale="92500" lnSpcReduction="20000"/>
          </a:bodyPr>
          <a:lstStyle/>
          <a:p>
            <a:r>
              <a:rPr lang="en-US" altLang="en-US" sz="2475" dirty="0">
                <a:latin typeface="Arial" panose="020B0604020202020204" pitchFamily="34" charset="0"/>
                <a:cs typeface="Arial" panose="020B0604020202020204" pitchFamily="34" charset="0"/>
              </a:rPr>
              <a:t>The SEA will send a confirmation email to the LEA with the date by which the protocol is due.</a:t>
            </a:r>
          </a:p>
          <a:p>
            <a:endParaRPr lang="en-US" altLang="en-US" sz="2475" dirty="0">
              <a:latin typeface="Arial" panose="020B0604020202020204" pitchFamily="34" charset="0"/>
              <a:cs typeface="Arial" panose="020B0604020202020204" pitchFamily="34" charset="0"/>
            </a:endParaRPr>
          </a:p>
          <a:p>
            <a:r>
              <a:rPr lang="en-US" altLang="en-US" sz="2475" dirty="0">
                <a:latin typeface="Arial" panose="020B0604020202020204" pitchFamily="34" charset="0"/>
                <a:cs typeface="Arial" panose="020B0604020202020204" pitchFamily="34" charset="0"/>
              </a:rPr>
              <a:t>The LEA will email the completed protocol for Title I, Part A, and Title V, Part B, Subpart 2, two weeks prior to the monitoring date.</a:t>
            </a:r>
          </a:p>
          <a:p>
            <a:endParaRPr lang="en-US" altLang="en-US" sz="2475" dirty="0">
              <a:latin typeface="Arial" panose="020B0604020202020204" pitchFamily="34" charset="0"/>
              <a:cs typeface="Arial" panose="020B0604020202020204" pitchFamily="34" charset="0"/>
            </a:endParaRPr>
          </a:p>
          <a:p>
            <a:r>
              <a:rPr lang="en-US" altLang="en-US" sz="2475" dirty="0">
                <a:latin typeface="Arial" panose="020B0604020202020204" pitchFamily="34" charset="0"/>
                <a:cs typeface="Arial" panose="020B0604020202020204" pitchFamily="34" charset="0"/>
              </a:rPr>
              <a:t>The SEA will communicate with the LEA regarding location of the monitoring visit and other necessary details.</a:t>
            </a:r>
          </a:p>
          <a:p>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8572118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smtClean="0">
                <a:latin typeface="Arial" panose="020B0604020202020204" pitchFamily="34" charset="0"/>
                <a:cs typeface="Arial" panose="020B0604020202020204" pitchFamily="34" charset="0"/>
              </a:rPr>
              <a:t>VDOE Contact Information for Title V, Part B, Subpart 2</a:t>
            </a:r>
            <a:endParaRPr lang="en-US" sz="28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3886200" y="971550"/>
            <a:ext cx="4724400" cy="3124199"/>
          </a:xfrm>
        </p:spPr>
        <p:txBody>
          <a:bodyPr>
            <a:normAutofit/>
          </a:bodyPr>
          <a:lstStyle/>
          <a:p>
            <a:pPr marL="0" indent="0">
              <a:buNone/>
            </a:pPr>
            <a:endParaRPr lang="en-US" sz="1800" dirty="0">
              <a:latin typeface="Arial" panose="020B0604020202020204" pitchFamily="34" charset="0"/>
              <a:cs typeface="Arial" panose="020B0604020202020204" pitchFamily="34" charset="0"/>
            </a:endParaRPr>
          </a:p>
          <a:p>
            <a:pPr marL="0" indent="0">
              <a:buNone/>
            </a:pPr>
            <a:r>
              <a:rPr lang="en-US" sz="2000" dirty="0">
                <a:latin typeface="Arial" panose="020B0604020202020204" pitchFamily="34" charset="0"/>
                <a:cs typeface="Arial" panose="020B0604020202020204" pitchFamily="34" charset="0"/>
              </a:rPr>
              <a:t>Latonia Anderson</a:t>
            </a:r>
          </a:p>
          <a:p>
            <a:pPr marL="0" indent="0">
              <a:buNone/>
            </a:pPr>
            <a:r>
              <a:rPr lang="en-US" sz="2000" dirty="0">
                <a:latin typeface="Arial" panose="020B0604020202020204" pitchFamily="34" charset="0"/>
                <a:cs typeface="Arial" panose="020B0604020202020204" pitchFamily="34" charset="0"/>
              </a:rPr>
              <a:t>804-225-2907</a:t>
            </a:r>
          </a:p>
          <a:p>
            <a:pPr marL="0" indent="0">
              <a:buNone/>
            </a:pPr>
            <a:r>
              <a:rPr lang="en-US" sz="2000" dirty="0">
                <a:latin typeface="Arial" panose="020B0604020202020204" pitchFamily="34" charset="0"/>
                <a:cs typeface="Arial" panose="020B0604020202020204" pitchFamily="34" charset="0"/>
                <a:hlinkClick r:id="rId2"/>
              </a:rPr>
              <a:t>Latonia.Anderson@doe.virginia.gov</a:t>
            </a:r>
            <a:endParaRPr lang="en-US" sz="2000" dirty="0">
              <a:latin typeface="Arial" panose="020B0604020202020204" pitchFamily="34" charset="0"/>
              <a:cs typeface="Arial" panose="020B0604020202020204" pitchFamily="34" charset="0"/>
            </a:endParaRPr>
          </a:p>
          <a:p>
            <a:endParaRPr lang="en-US" sz="1800" dirty="0"/>
          </a:p>
          <a:p>
            <a:endParaRPr lang="en-US" sz="1800" dirty="0"/>
          </a:p>
          <a:p>
            <a:endParaRPr lang="en-US" sz="1800" dirty="0"/>
          </a:p>
          <a:p>
            <a:endParaRPr lang="en-US" sz="1800" dirty="0"/>
          </a:p>
          <a:p>
            <a:pPr marL="0" indent="0">
              <a:buNone/>
            </a:pPr>
            <a:endParaRPr lang="en-US" sz="1800" dirty="0"/>
          </a:p>
          <a:p>
            <a:endParaRPr lang="en-US" sz="1800" dirty="0"/>
          </a:p>
        </p:txBody>
      </p:sp>
    </p:spTree>
    <p:extLst>
      <p:ext uri="{BB962C8B-B14F-4D97-AF65-F5344CB8AC3E}">
        <p14:creationId xmlns:p14="http://schemas.microsoft.com/office/powerpoint/2010/main" val="14157282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Divisions Scheduled for Virtual </a:t>
            </a:r>
            <a:r>
              <a:rPr lang="en-US" sz="3200" dirty="0" smtClean="0"/>
              <a:t>FPM (continued)</a:t>
            </a:r>
            <a:endParaRPr lang="en-US" sz="3200" dirty="0"/>
          </a:p>
        </p:txBody>
      </p:sp>
      <p:sp>
        <p:nvSpPr>
          <p:cNvPr id="3" name="Content Placeholder 2"/>
          <p:cNvSpPr>
            <a:spLocks noGrp="1"/>
          </p:cNvSpPr>
          <p:nvPr>
            <p:ph idx="1"/>
          </p:nvPr>
        </p:nvSpPr>
        <p:spPr>
          <a:xfrm>
            <a:off x="457200" y="1123951"/>
            <a:ext cx="8229600" cy="3200400"/>
          </a:xfrm>
        </p:spPr>
        <p:txBody>
          <a:bodyPr numCol="3">
            <a:normAutofit fontScale="77500" lnSpcReduction="20000"/>
          </a:bodyPr>
          <a:lstStyle/>
          <a:p>
            <a:pPr marL="0" indent="0">
              <a:buNone/>
            </a:pPr>
            <a:r>
              <a:rPr lang="en-US" dirty="0"/>
              <a:t>New Kent County</a:t>
            </a:r>
          </a:p>
          <a:p>
            <a:pPr marL="0" lvl="0" indent="0">
              <a:buNone/>
            </a:pPr>
            <a:r>
              <a:rPr lang="en-US" dirty="0" smtClean="0"/>
              <a:t>Nottoway </a:t>
            </a:r>
            <a:r>
              <a:rPr lang="en-US" dirty="0"/>
              <a:t>County</a:t>
            </a:r>
          </a:p>
          <a:p>
            <a:pPr marL="0" lvl="0" indent="0">
              <a:buNone/>
            </a:pPr>
            <a:r>
              <a:rPr lang="en-US" dirty="0"/>
              <a:t>Poquoson City </a:t>
            </a:r>
          </a:p>
          <a:p>
            <a:pPr marL="0" lvl="0" indent="0">
              <a:buNone/>
            </a:pPr>
            <a:r>
              <a:rPr lang="en-US" dirty="0"/>
              <a:t>Prince George County</a:t>
            </a:r>
          </a:p>
          <a:p>
            <a:pPr marL="0" lvl="0" indent="0">
              <a:buNone/>
            </a:pPr>
            <a:r>
              <a:rPr lang="en-US" dirty="0"/>
              <a:t>Prince William County</a:t>
            </a:r>
          </a:p>
          <a:p>
            <a:pPr marL="0" lvl="0" indent="0">
              <a:buNone/>
            </a:pPr>
            <a:r>
              <a:rPr lang="en-US" dirty="0"/>
              <a:t>Pulaski County</a:t>
            </a:r>
          </a:p>
          <a:p>
            <a:pPr marL="0" lvl="0" indent="0">
              <a:buNone/>
            </a:pPr>
            <a:r>
              <a:rPr lang="en-US" dirty="0"/>
              <a:t>Rappahannock County</a:t>
            </a:r>
          </a:p>
          <a:p>
            <a:pPr marL="0" indent="0">
              <a:buNone/>
            </a:pPr>
            <a:r>
              <a:rPr lang="en-US" dirty="0"/>
              <a:t>Roanoke County</a:t>
            </a:r>
          </a:p>
          <a:p>
            <a:pPr marL="0" lvl="0" indent="0">
              <a:buNone/>
            </a:pPr>
            <a:r>
              <a:rPr lang="en-US" dirty="0" smtClean="0"/>
              <a:t>Rockbridge </a:t>
            </a:r>
            <a:r>
              <a:rPr lang="en-US" dirty="0"/>
              <a:t>County</a:t>
            </a:r>
          </a:p>
          <a:p>
            <a:pPr marL="0" lvl="0" indent="0">
              <a:buNone/>
            </a:pPr>
            <a:r>
              <a:rPr lang="en-US" dirty="0" smtClean="0"/>
              <a:t>Salem </a:t>
            </a:r>
            <a:r>
              <a:rPr lang="en-US" dirty="0"/>
              <a:t>City </a:t>
            </a:r>
          </a:p>
          <a:p>
            <a:pPr marL="0" lvl="0" indent="0">
              <a:buNone/>
            </a:pPr>
            <a:r>
              <a:rPr lang="en-US" dirty="0"/>
              <a:t>Scott County</a:t>
            </a:r>
          </a:p>
          <a:p>
            <a:pPr marL="0" lvl="0" indent="0">
              <a:buNone/>
            </a:pPr>
            <a:r>
              <a:rPr lang="en-US" dirty="0"/>
              <a:t>Tazewell County</a:t>
            </a:r>
          </a:p>
          <a:p>
            <a:pPr marL="0" lvl="0" indent="0">
              <a:buNone/>
            </a:pPr>
            <a:r>
              <a:rPr lang="en-US" dirty="0"/>
              <a:t>Washington County </a:t>
            </a:r>
          </a:p>
          <a:p>
            <a:pPr marL="0" lvl="0" indent="0">
              <a:buNone/>
            </a:pPr>
            <a:r>
              <a:rPr lang="en-US" dirty="0"/>
              <a:t>Waynesboro City </a:t>
            </a:r>
          </a:p>
          <a:p>
            <a:pPr marL="0" lvl="0" indent="0">
              <a:buNone/>
            </a:pPr>
            <a:r>
              <a:rPr lang="en-US" dirty="0"/>
              <a:t>West Point City </a:t>
            </a:r>
          </a:p>
          <a:p>
            <a:pPr marL="0" lvl="0" indent="0">
              <a:buNone/>
            </a:pPr>
            <a:r>
              <a:rPr lang="en-US" dirty="0"/>
              <a:t>Wythe County </a:t>
            </a:r>
          </a:p>
          <a:p>
            <a:pPr marL="0" lvl="0" indent="0">
              <a:buNone/>
            </a:pPr>
            <a:r>
              <a:rPr lang="en-US" dirty="0"/>
              <a:t>York County</a:t>
            </a:r>
          </a:p>
          <a:p>
            <a:pPr marL="0" lvl="0" indent="0">
              <a:buNone/>
            </a:pPr>
            <a:r>
              <a:rPr lang="en-US" dirty="0"/>
              <a:t>James Madison University </a:t>
            </a:r>
            <a:endParaRPr lang="en-US" dirty="0" smtClean="0"/>
          </a:p>
          <a:p>
            <a:pPr marL="0" lvl="0" indent="0">
              <a:buNone/>
            </a:pPr>
            <a:r>
              <a:rPr lang="en-US" sz="2100" dirty="0" smtClean="0"/>
              <a:t>(</a:t>
            </a:r>
            <a:r>
              <a:rPr lang="en-US" sz="2100" dirty="0"/>
              <a:t>Title I, Part C, </a:t>
            </a:r>
            <a:r>
              <a:rPr lang="en-US" sz="2100" dirty="0" smtClean="0"/>
              <a:t>only</a:t>
            </a:r>
            <a:r>
              <a:rPr lang="en-US" sz="2100" dirty="0"/>
              <a:t>)</a:t>
            </a:r>
          </a:p>
          <a:p>
            <a:endParaRPr lang="en-US" dirty="0"/>
          </a:p>
        </p:txBody>
      </p:sp>
    </p:spTree>
    <p:extLst>
      <p:ext uri="{BB962C8B-B14F-4D97-AF65-F5344CB8AC3E}">
        <p14:creationId xmlns:p14="http://schemas.microsoft.com/office/powerpoint/2010/main" val="10264762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t>VDOE Monitoring </a:t>
            </a:r>
            <a:r>
              <a:rPr lang="en-US" sz="4000" dirty="0" smtClean="0"/>
              <a:t>Process –Title I, Part A</a:t>
            </a:r>
            <a:endParaRPr lang="en-US" sz="4000" dirty="0"/>
          </a:p>
        </p:txBody>
      </p:sp>
      <p:sp>
        <p:nvSpPr>
          <p:cNvPr id="3" name="Content Placeholder 2"/>
          <p:cNvSpPr>
            <a:spLocks noGrp="1"/>
          </p:cNvSpPr>
          <p:nvPr>
            <p:ph idx="1"/>
          </p:nvPr>
        </p:nvSpPr>
        <p:spPr/>
        <p:txBody>
          <a:bodyPr>
            <a:normAutofit fontScale="62500" lnSpcReduction="20000"/>
          </a:bodyPr>
          <a:lstStyle/>
          <a:p>
            <a:pPr marL="742950" indent="-742950">
              <a:buFont typeface="+mj-lt"/>
              <a:buAutoNum type="arabicPeriod"/>
            </a:pPr>
            <a:r>
              <a:rPr lang="en-US" dirty="0"/>
              <a:t>FPM Webinar</a:t>
            </a:r>
          </a:p>
          <a:p>
            <a:pPr marL="742950" indent="-742950">
              <a:buFont typeface="+mj-lt"/>
              <a:buAutoNum type="arabicPeriod"/>
            </a:pPr>
            <a:endParaRPr lang="en-US" dirty="0"/>
          </a:p>
          <a:p>
            <a:pPr marL="742950" indent="-742950">
              <a:buFont typeface="+mj-lt"/>
              <a:buAutoNum type="arabicPeriod"/>
            </a:pPr>
            <a:endParaRPr lang="en-US" dirty="0"/>
          </a:p>
          <a:p>
            <a:pPr marL="742950" indent="-742950">
              <a:buFont typeface="+mj-lt"/>
              <a:buAutoNum type="arabicPeriod"/>
            </a:pPr>
            <a:r>
              <a:rPr lang="en-US" dirty="0"/>
              <a:t>On-site/Online FPM</a:t>
            </a:r>
          </a:p>
          <a:p>
            <a:pPr marL="742950" indent="-742950">
              <a:buFont typeface="+mj-lt"/>
              <a:buAutoNum type="arabicPeriod"/>
            </a:pPr>
            <a:endParaRPr lang="en-US" dirty="0"/>
          </a:p>
          <a:p>
            <a:pPr marL="742950" indent="-742950">
              <a:buFont typeface="+mj-lt"/>
              <a:buAutoNum type="arabicPeriod"/>
            </a:pPr>
            <a:endParaRPr lang="en-US" dirty="0"/>
          </a:p>
          <a:p>
            <a:pPr marL="742950" indent="-742950">
              <a:buFont typeface="+mj-lt"/>
              <a:buAutoNum type="arabicPeriod"/>
            </a:pPr>
            <a:r>
              <a:rPr lang="en-US" dirty="0"/>
              <a:t>FPM Technical Assistance</a:t>
            </a:r>
          </a:p>
          <a:p>
            <a:pPr marL="742950" indent="-742950">
              <a:buFont typeface="+mj-lt"/>
              <a:buAutoNum type="arabicPeriod"/>
            </a:pPr>
            <a:endParaRPr lang="en-US" dirty="0"/>
          </a:p>
          <a:p>
            <a:pPr marL="742950" indent="-742950">
              <a:buFont typeface="+mj-lt"/>
              <a:buAutoNum type="arabicPeriod"/>
            </a:pPr>
            <a:endParaRPr lang="en-US" dirty="0"/>
          </a:p>
          <a:p>
            <a:pPr marL="742950" indent="-742950">
              <a:buFont typeface="+mj-lt"/>
              <a:buAutoNum type="arabicPeriod"/>
            </a:pPr>
            <a:r>
              <a:rPr lang="en-US" dirty="0"/>
              <a:t>Distribution of Compliance/Non-Compliance Letters</a:t>
            </a:r>
          </a:p>
          <a:p>
            <a:endParaRPr lang="en-US" dirty="0"/>
          </a:p>
        </p:txBody>
      </p:sp>
    </p:spTree>
    <p:extLst>
      <p:ext uri="{BB962C8B-B14F-4D97-AF65-F5344CB8AC3E}">
        <p14:creationId xmlns:p14="http://schemas.microsoft.com/office/powerpoint/2010/main" val="20711812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 </a:t>
            </a:r>
            <a:r>
              <a:rPr lang="en-US" dirty="0" smtClean="0"/>
              <a:t>Process – Title I, Part A</a:t>
            </a:r>
            <a:endParaRPr lang="en-US" dirty="0"/>
          </a:p>
        </p:txBody>
      </p:sp>
      <p:sp>
        <p:nvSpPr>
          <p:cNvPr id="3" name="Content Placeholder 2"/>
          <p:cNvSpPr>
            <a:spLocks noGrp="1"/>
          </p:cNvSpPr>
          <p:nvPr>
            <p:ph idx="1"/>
          </p:nvPr>
        </p:nvSpPr>
        <p:spPr/>
        <p:txBody>
          <a:bodyPr>
            <a:normAutofit fontScale="70000" lnSpcReduction="20000"/>
          </a:bodyPr>
          <a:lstStyle/>
          <a:p>
            <a:pPr marL="742950" indent="-742950">
              <a:buFont typeface="+mj-lt"/>
              <a:buAutoNum type="arabicPeriod"/>
            </a:pPr>
            <a:r>
              <a:rPr lang="en-US" dirty="0"/>
              <a:t>Protocol Document Review</a:t>
            </a:r>
          </a:p>
          <a:p>
            <a:pPr marL="742950" indent="-742950">
              <a:buFont typeface="+mj-lt"/>
              <a:buAutoNum type="arabicPeriod"/>
            </a:pPr>
            <a:endParaRPr lang="en-US" dirty="0"/>
          </a:p>
          <a:p>
            <a:pPr marL="742950" indent="-742950">
              <a:buFont typeface="+mj-lt"/>
              <a:buAutoNum type="arabicPeriod"/>
            </a:pPr>
            <a:r>
              <a:rPr lang="en-US" dirty="0"/>
              <a:t>Evidence Collection System</a:t>
            </a:r>
          </a:p>
          <a:p>
            <a:pPr marL="742950" indent="-742950">
              <a:buFont typeface="+mj-lt"/>
              <a:buAutoNum type="arabicPeriod"/>
            </a:pPr>
            <a:endParaRPr lang="en-US" dirty="0"/>
          </a:p>
          <a:p>
            <a:pPr marL="742950" indent="-742950">
              <a:buFont typeface="+mj-lt"/>
              <a:buAutoNum type="arabicPeriod"/>
            </a:pPr>
            <a:r>
              <a:rPr lang="en-US" dirty="0"/>
              <a:t>Self Monitor and Request VDOE Assistance</a:t>
            </a:r>
          </a:p>
          <a:p>
            <a:pPr marL="742950" indent="-742950">
              <a:buFont typeface="+mj-lt"/>
              <a:buAutoNum type="arabicPeriod"/>
            </a:pPr>
            <a:endParaRPr lang="en-US" dirty="0"/>
          </a:p>
          <a:p>
            <a:pPr marL="742950" indent="-742950">
              <a:buFont typeface="+mj-lt"/>
              <a:buAutoNum type="arabicPeriod"/>
            </a:pPr>
            <a:r>
              <a:rPr lang="en-US" dirty="0"/>
              <a:t>Virtual or Onsite FPM Participation</a:t>
            </a:r>
          </a:p>
          <a:p>
            <a:pPr marL="742950" indent="-742950">
              <a:buFont typeface="+mj-lt"/>
              <a:buAutoNum type="arabicPeriod"/>
            </a:pPr>
            <a:endParaRPr lang="en-US" dirty="0"/>
          </a:p>
          <a:p>
            <a:pPr marL="742950" indent="-742950">
              <a:buFont typeface="+mj-lt"/>
              <a:buAutoNum type="arabicPeriod"/>
            </a:pPr>
            <a:r>
              <a:rPr lang="en-US" dirty="0"/>
              <a:t>Response to Recommendations/Findings</a:t>
            </a:r>
          </a:p>
          <a:p>
            <a:endParaRPr lang="en-US" dirty="0"/>
          </a:p>
        </p:txBody>
      </p:sp>
    </p:spTree>
    <p:extLst>
      <p:ext uri="{BB962C8B-B14F-4D97-AF65-F5344CB8AC3E}">
        <p14:creationId xmlns:p14="http://schemas.microsoft.com/office/powerpoint/2010/main" val="34012953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Monitoring Protocol</a:t>
            </a:r>
            <a:endParaRPr lang="en-US" dirty="0"/>
          </a:p>
        </p:txBody>
      </p:sp>
      <p:sp>
        <p:nvSpPr>
          <p:cNvPr id="3" name="Content Placeholder 2"/>
          <p:cNvSpPr>
            <a:spLocks noGrp="1"/>
          </p:cNvSpPr>
          <p:nvPr>
            <p:ph idx="1"/>
          </p:nvPr>
        </p:nvSpPr>
        <p:spPr/>
        <p:txBody>
          <a:bodyPr/>
          <a:lstStyle/>
          <a:p>
            <a:pPr marL="0" indent="0" algn="ctr">
              <a:buNone/>
            </a:pPr>
            <a:endParaRPr lang="en-US" dirty="0" smtClean="0"/>
          </a:p>
          <a:p>
            <a:pPr marL="0" indent="0" algn="ctr">
              <a:buNone/>
            </a:pPr>
            <a:r>
              <a:rPr lang="en-US" dirty="0" smtClean="0"/>
              <a:t>Where </a:t>
            </a:r>
            <a:r>
              <a:rPr lang="en-US" dirty="0"/>
              <a:t>can I find the </a:t>
            </a:r>
          </a:p>
          <a:p>
            <a:pPr marL="0" indent="0" algn="ctr">
              <a:buNone/>
            </a:pPr>
            <a:r>
              <a:rPr lang="en-US" dirty="0">
                <a:hlinkClick r:id="rId2"/>
              </a:rPr>
              <a:t>Title I, Part A, FPM Protocol Document?</a:t>
            </a:r>
            <a:endParaRPr lang="en-US" dirty="0"/>
          </a:p>
          <a:p>
            <a:endParaRPr lang="en-US" dirty="0"/>
          </a:p>
        </p:txBody>
      </p:sp>
    </p:spTree>
    <p:extLst>
      <p:ext uri="{BB962C8B-B14F-4D97-AF65-F5344CB8AC3E}">
        <p14:creationId xmlns:p14="http://schemas.microsoft.com/office/powerpoint/2010/main" val="28870053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New Format</a:t>
            </a:r>
            <a:endParaRPr lang="en-US" dirty="0"/>
          </a:p>
        </p:txBody>
      </p:sp>
      <p:sp>
        <p:nvSpPr>
          <p:cNvPr id="3" name="Content Placeholder 2"/>
          <p:cNvSpPr>
            <a:spLocks noGrp="1"/>
          </p:cNvSpPr>
          <p:nvPr>
            <p:ph idx="1"/>
          </p:nvPr>
        </p:nvSpPr>
        <p:spPr>
          <a:xfrm>
            <a:off x="152400" y="971551"/>
            <a:ext cx="8915400" cy="3352800"/>
          </a:xfrm>
        </p:spPr>
        <p:txBody>
          <a:bodyPr>
            <a:normAutofit fontScale="70000" lnSpcReduction="20000"/>
          </a:bodyPr>
          <a:lstStyle/>
          <a:p>
            <a:pPr marL="0" indent="0">
              <a:buNone/>
            </a:pPr>
            <a:r>
              <a:rPr lang="en-US" sz="3500" b="1" dirty="0"/>
              <a:t>1.0: The SEA conducts monitoring of its subgrantees sufficient to ensure compliance with Title I, Part A program requirements. [Section 1003 of ESEA and 200.328 of EDGAR]</a:t>
            </a:r>
          </a:p>
          <a:p>
            <a:pPr marL="0" indent="0">
              <a:buNone/>
            </a:pPr>
            <a:r>
              <a:rPr lang="en-US" sz="3500" dirty="0"/>
              <a:t> </a:t>
            </a:r>
            <a:endParaRPr lang="en-US" sz="3500" dirty="0" smtClean="0"/>
          </a:p>
          <a:p>
            <a:pPr marL="0" indent="0">
              <a:buNone/>
            </a:pPr>
            <a:r>
              <a:rPr lang="en-US" sz="3500" b="1" dirty="0"/>
              <a:t>Guiding Question</a:t>
            </a:r>
          </a:p>
          <a:p>
            <a:pPr marL="0" indent="0">
              <a:buNone/>
            </a:pPr>
            <a:r>
              <a:rPr lang="en-US" sz="3500" b="1" dirty="0"/>
              <a:t>1.0a  The school division has implemented necessary actions as a result of prior federal program monitoring for Title I, Part A.</a:t>
            </a:r>
          </a:p>
          <a:p>
            <a:pPr marL="0" indent="0">
              <a:buNone/>
            </a:pPr>
            <a:r>
              <a:rPr lang="en-US" sz="3500" dirty="0"/>
              <a:t> </a:t>
            </a:r>
          </a:p>
          <a:p>
            <a:endParaRPr lang="en-US" dirty="0"/>
          </a:p>
        </p:txBody>
      </p:sp>
    </p:spTree>
    <p:extLst>
      <p:ext uri="{BB962C8B-B14F-4D97-AF65-F5344CB8AC3E}">
        <p14:creationId xmlns:p14="http://schemas.microsoft.com/office/powerpoint/2010/main" val="31444258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3403</TotalTime>
  <Words>1688</Words>
  <Application>Microsoft Office PowerPoint</Application>
  <PresentationFormat>On-screen Show (16:9)</PresentationFormat>
  <Paragraphs>356</Paragraphs>
  <Slides>43</Slides>
  <Notes>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43</vt:i4>
      </vt:variant>
    </vt:vector>
  </HeadingPairs>
  <TitlesOfParts>
    <vt:vector size="49" baseType="lpstr">
      <vt:lpstr>Arial</vt:lpstr>
      <vt:lpstr>Calibri</vt:lpstr>
      <vt:lpstr>Tahoma</vt:lpstr>
      <vt:lpstr>Times New Roman</vt:lpstr>
      <vt:lpstr>Verdana</vt:lpstr>
      <vt:lpstr>Office Theme</vt:lpstr>
      <vt:lpstr>Preparing for Federal Program Monitoring</vt:lpstr>
      <vt:lpstr>Monitoring Schedule</vt:lpstr>
      <vt:lpstr>Divisions Scheduled for Onsite FPM in  2019-2020</vt:lpstr>
      <vt:lpstr>Divisions Scheduled for Virtual FPM in 2019-2020</vt:lpstr>
      <vt:lpstr>Divisions Scheduled for Virtual FPM (continued)</vt:lpstr>
      <vt:lpstr>VDOE Monitoring Process –Title I, Part A</vt:lpstr>
      <vt:lpstr>LEA Process – Title I, Part A</vt:lpstr>
      <vt:lpstr>Monitoring Protocol</vt:lpstr>
      <vt:lpstr>New Format</vt:lpstr>
      <vt:lpstr>New Format 2</vt:lpstr>
      <vt:lpstr>New Format 3</vt:lpstr>
      <vt:lpstr>Red Items Do Not Require a Response</vt:lpstr>
      <vt:lpstr>Evidence Collection – Title I, Part A</vt:lpstr>
      <vt:lpstr>Evidence Collection- Title I, Part A (continued)</vt:lpstr>
      <vt:lpstr>Order of Title I, Part A File Folders on Flash Drive</vt:lpstr>
      <vt:lpstr>Each Folder Should Contain Evidence for the Protocol Item</vt:lpstr>
      <vt:lpstr>Prior to a Title I, Part A Virtual Visit</vt:lpstr>
      <vt:lpstr>Prior to a Title I, Part A Onsite Visit</vt:lpstr>
      <vt:lpstr>2018-2019 - Title I Part A Most Common Findings</vt:lpstr>
      <vt:lpstr>2018-2019 - Title I Part A Most Common Findings (continued)</vt:lpstr>
      <vt:lpstr>Additional Documentation Requested</vt:lpstr>
      <vt:lpstr>Other Additional Documentation Requested</vt:lpstr>
      <vt:lpstr>Contact Information</vt:lpstr>
      <vt:lpstr>Preparing for Federal Program Monitoring  </vt:lpstr>
      <vt:lpstr>Title V, Part B, Subpart 2, Protocol Document</vt:lpstr>
      <vt:lpstr>Divisions Scheduled for  Title V, Part B,  Federal Program Monitoring  2018-2019</vt:lpstr>
      <vt:lpstr>VDOE Monitoring Process – Title V</vt:lpstr>
      <vt:lpstr>LEA Process – Title V</vt:lpstr>
      <vt:lpstr>Federal Program Monitoring Components</vt:lpstr>
      <vt:lpstr>Federal Program Monitoring Review of Previous Monitoring </vt:lpstr>
      <vt:lpstr>Federal Program Monitoring Program Application</vt:lpstr>
      <vt:lpstr>Federal Program Monitoring Program Monitoring and Evaluation </vt:lpstr>
      <vt:lpstr>Federal Program Monitoring Fiscal Requirements</vt:lpstr>
      <vt:lpstr>Format</vt:lpstr>
      <vt:lpstr>Evidence Collection – Title V</vt:lpstr>
      <vt:lpstr>Evidence Collection – Title V (continued) </vt:lpstr>
      <vt:lpstr>Order of Title V File Folders on Flash Drive</vt:lpstr>
      <vt:lpstr>Each Folder Should Contain Evidence for the Protocol Item </vt:lpstr>
      <vt:lpstr>Federal Program Monitoring</vt:lpstr>
      <vt:lpstr>Areas of Improvement Most Common Findings  </vt:lpstr>
      <vt:lpstr>Prior to a Title V Virtual Visit</vt:lpstr>
      <vt:lpstr>Prior to a Title V Onsite Visit</vt:lpstr>
      <vt:lpstr>VDOE Contact Information for Title V, Part B, Subpart 2</vt:lpstr>
    </vt:vector>
  </TitlesOfParts>
  <Company>Virginia IT Infrastructure Partnership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crb29104</dc:creator>
  <cp:lastModifiedBy>Frierson, Tiffany (DOE)</cp:lastModifiedBy>
  <cp:revision>75</cp:revision>
  <dcterms:created xsi:type="dcterms:W3CDTF">2019-02-13T14:37:28Z</dcterms:created>
  <dcterms:modified xsi:type="dcterms:W3CDTF">2019-10-28T17:29:11Z</dcterms:modified>
</cp:coreProperties>
</file>