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309" r:id="rId2"/>
    <p:sldId id="310" r:id="rId3"/>
    <p:sldId id="311" r:id="rId4"/>
    <p:sldId id="312" r:id="rId5"/>
    <p:sldId id="313" r:id="rId6"/>
    <p:sldId id="314" r:id="rId7"/>
    <p:sldId id="315" r:id="rId8"/>
    <p:sldId id="316" r:id="rId9"/>
    <p:sldId id="317" r:id="rId10"/>
    <p:sldId id="367" r:id="rId11"/>
    <p:sldId id="368" r:id="rId12"/>
    <p:sldId id="318"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69" r:id="rId36"/>
    <p:sldId id="342" r:id="rId37"/>
    <p:sldId id="343" r:id="rId38"/>
    <p:sldId id="372" r:id="rId39"/>
    <p:sldId id="344" r:id="rId40"/>
    <p:sldId id="373" r:id="rId41"/>
    <p:sldId id="345" r:id="rId42"/>
    <p:sldId id="346" r:id="rId43"/>
    <p:sldId id="347" r:id="rId44"/>
    <p:sldId id="348" r:id="rId45"/>
    <p:sldId id="349" r:id="rId46"/>
    <p:sldId id="350" r:id="rId47"/>
    <p:sldId id="351" r:id="rId48"/>
    <p:sldId id="352" r:id="rId49"/>
    <p:sldId id="353" r:id="rId50"/>
    <p:sldId id="354" r:id="rId51"/>
    <p:sldId id="355" r:id="rId52"/>
    <p:sldId id="356" r:id="rId53"/>
    <p:sldId id="357" r:id="rId54"/>
    <p:sldId id="358" r:id="rId55"/>
    <p:sldId id="359" r:id="rId56"/>
    <p:sldId id="370" r:id="rId57"/>
    <p:sldId id="361" r:id="rId58"/>
    <p:sldId id="362" r:id="rId59"/>
    <p:sldId id="363" r:id="rId60"/>
    <p:sldId id="364" r:id="rId61"/>
    <p:sldId id="365" r:id="rId62"/>
    <p:sldId id="371" r:id="rId63"/>
    <p:sldId id="366" r:id="rId6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0" autoAdjust="0"/>
    <p:restoredTop sz="84852" autoAdjust="0"/>
  </p:normalViewPr>
  <p:slideViewPr>
    <p:cSldViewPr>
      <p:cViewPr varScale="1">
        <p:scale>
          <a:sx n="97" d="100"/>
          <a:sy n="97" d="100"/>
        </p:scale>
        <p:origin x="1218" y="84"/>
      </p:cViewPr>
      <p:guideLst>
        <p:guide orient="horz" pos="1620"/>
        <p:guide pos="2880"/>
      </p:guideLst>
    </p:cSldViewPr>
  </p:slideViewPr>
  <p:notesTextViewPr>
    <p:cViewPr>
      <p:scale>
        <a:sx n="1" d="1"/>
        <a:sy n="1" d="1"/>
      </p:scale>
      <p:origin x="0" y="0"/>
    </p:cViewPr>
  </p:notesTextViewPr>
  <p:sorterViewPr>
    <p:cViewPr>
      <p:scale>
        <a:sx n="140" d="100"/>
        <a:sy n="140" d="100"/>
      </p:scale>
      <p:origin x="0" y="-286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5AF87B-1E59-43FE-9D4C-5A83B502C77E}" type="datetimeFigureOut">
              <a:rPr lang="en-US" smtClean="0"/>
              <a:t>7/8/2020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2FBEA2-4504-465C-B12D-8B709E2A88A9}" type="slidenum">
              <a:rPr lang="en-US" smtClean="0"/>
              <a:t>‹#›</a:t>
            </a:fld>
            <a:endParaRPr lang="en-US"/>
          </a:p>
        </p:txBody>
      </p:sp>
    </p:spTree>
    <p:extLst>
      <p:ext uri="{BB962C8B-B14F-4D97-AF65-F5344CB8AC3E}">
        <p14:creationId xmlns:p14="http://schemas.microsoft.com/office/powerpoint/2010/main" val="1640025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1</a:t>
            </a:fld>
            <a:endParaRPr lang="en-US" dirty="0"/>
          </a:p>
        </p:txBody>
      </p:sp>
    </p:spTree>
    <p:extLst>
      <p:ext uri="{BB962C8B-B14F-4D97-AF65-F5344CB8AC3E}">
        <p14:creationId xmlns:p14="http://schemas.microsoft.com/office/powerpoint/2010/main" val="2816438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14</a:t>
            </a:fld>
            <a:endParaRPr lang="en-US" dirty="0"/>
          </a:p>
        </p:txBody>
      </p:sp>
    </p:spTree>
    <p:extLst>
      <p:ext uri="{BB962C8B-B14F-4D97-AF65-F5344CB8AC3E}">
        <p14:creationId xmlns:p14="http://schemas.microsoft.com/office/powerpoint/2010/main" val="3822591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15</a:t>
            </a:fld>
            <a:endParaRPr lang="en-US"/>
          </a:p>
        </p:txBody>
      </p:sp>
    </p:spTree>
    <p:extLst>
      <p:ext uri="{BB962C8B-B14F-4D97-AF65-F5344CB8AC3E}">
        <p14:creationId xmlns:p14="http://schemas.microsoft.com/office/powerpoint/2010/main" val="118176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16</a:t>
            </a:fld>
            <a:endParaRPr lang="en-US"/>
          </a:p>
        </p:txBody>
      </p:sp>
    </p:spTree>
    <p:extLst>
      <p:ext uri="{BB962C8B-B14F-4D97-AF65-F5344CB8AC3E}">
        <p14:creationId xmlns:p14="http://schemas.microsoft.com/office/powerpoint/2010/main" val="549715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17</a:t>
            </a:fld>
            <a:endParaRPr lang="en-US"/>
          </a:p>
        </p:txBody>
      </p:sp>
    </p:spTree>
    <p:extLst>
      <p:ext uri="{BB962C8B-B14F-4D97-AF65-F5344CB8AC3E}">
        <p14:creationId xmlns:p14="http://schemas.microsoft.com/office/powerpoint/2010/main" val="1433266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18</a:t>
            </a:fld>
            <a:endParaRPr lang="en-US"/>
          </a:p>
        </p:txBody>
      </p:sp>
    </p:spTree>
    <p:extLst>
      <p:ext uri="{BB962C8B-B14F-4D97-AF65-F5344CB8AC3E}">
        <p14:creationId xmlns:p14="http://schemas.microsoft.com/office/powerpoint/2010/main" val="839341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19</a:t>
            </a:fld>
            <a:endParaRPr lang="en-US"/>
          </a:p>
        </p:txBody>
      </p:sp>
    </p:spTree>
    <p:extLst>
      <p:ext uri="{BB962C8B-B14F-4D97-AF65-F5344CB8AC3E}">
        <p14:creationId xmlns:p14="http://schemas.microsoft.com/office/powerpoint/2010/main" val="1998391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20</a:t>
            </a:fld>
            <a:endParaRPr lang="en-US"/>
          </a:p>
        </p:txBody>
      </p:sp>
    </p:spTree>
    <p:extLst>
      <p:ext uri="{BB962C8B-B14F-4D97-AF65-F5344CB8AC3E}">
        <p14:creationId xmlns:p14="http://schemas.microsoft.com/office/powerpoint/2010/main" val="5392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21</a:t>
            </a:fld>
            <a:endParaRPr lang="en-US" dirty="0"/>
          </a:p>
        </p:txBody>
      </p:sp>
    </p:spTree>
    <p:extLst>
      <p:ext uri="{BB962C8B-B14F-4D97-AF65-F5344CB8AC3E}">
        <p14:creationId xmlns:p14="http://schemas.microsoft.com/office/powerpoint/2010/main" val="28666702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27</a:t>
            </a:fld>
            <a:endParaRPr lang="en-US"/>
          </a:p>
        </p:txBody>
      </p:sp>
    </p:spTree>
    <p:extLst>
      <p:ext uri="{BB962C8B-B14F-4D97-AF65-F5344CB8AC3E}">
        <p14:creationId xmlns:p14="http://schemas.microsoft.com/office/powerpoint/2010/main" val="3591250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28</a:t>
            </a:fld>
            <a:endParaRPr lang="en-US" dirty="0"/>
          </a:p>
        </p:txBody>
      </p:sp>
    </p:spTree>
    <p:extLst>
      <p:ext uri="{BB962C8B-B14F-4D97-AF65-F5344CB8AC3E}">
        <p14:creationId xmlns:p14="http://schemas.microsoft.com/office/powerpoint/2010/main" val="747319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4</a:t>
            </a:fld>
            <a:endParaRPr lang="en-US"/>
          </a:p>
        </p:txBody>
      </p:sp>
    </p:spTree>
    <p:extLst>
      <p:ext uri="{BB962C8B-B14F-4D97-AF65-F5344CB8AC3E}">
        <p14:creationId xmlns:p14="http://schemas.microsoft.com/office/powerpoint/2010/main" val="1128213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29</a:t>
            </a:fld>
            <a:endParaRPr lang="en-US" dirty="0"/>
          </a:p>
        </p:txBody>
      </p:sp>
    </p:spTree>
    <p:extLst>
      <p:ext uri="{BB962C8B-B14F-4D97-AF65-F5344CB8AC3E}">
        <p14:creationId xmlns:p14="http://schemas.microsoft.com/office/powerpoint/2010/main" val="4116240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31</a:t>
            </a:fld>
            <a:endParaRPr lang="en-US"/>
          </a:p>
        </p:txBody>
      </p:sp>
    </p:spTree>
    <p:extLst>
      <p:ext uri="{BB962C8B-B14F-4D97-AF65-F5344CB8AC3E}">
        <p14:creationId xmlns:p14="http://schemas.microsoft.com/office/powerpoint/2010/main" val="3522397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32</a:t>
            </a:fld>
            <a:endParaRPr lang="en-US" dirty="0"/>
          </a:p>
        </p:txBody>
      </p:sp>
    </p:spTree>
    <p:extLst>
      <p:ext uri="{BB962C8B-B14F-4D97-AF65-F5344CB8AC3E}">
        <p14:creationId xmlns:p14="http://schemas.microsoft.com/office/powerpoint/2010/main" val="1657569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33</a:t>
            </a:fld>
            <a:endParaRPr lang="en-US" dirty="0"/>
          </a:p>
        </p:txBody>
      </p:sp>
    </p:spTree>
    <p:extLst>
      <p:ext uri="{BB962C8B-B14F-4D97-AF65-F5344CB8AC3E}">
        <p14:creationId xmlns:p14="http://schemas.microsoft.com/office/powerpoint/2010/main" val="396651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34</a:t>
            </a:fld>
            <a:endParaRPr lang="en-US" dirty="0"/>
          </a:p>
        </p:txBody>
      </p:sp>
    </p:spTree>
    <p:extLst>
      <p:ext uri="{BB962C8B-B14F-4D97-AF65-F5344CB8AC3E}">
        <p14:creationId xmlns:p14="http://schemas.microsoft.com/office/powerpoint/2010/main" val="38722405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35</a:t>
            </a:fld>
            <a:endParaRPr lang="en-US" dirty="0"/>
          </a:p>
        </p:txBody>
      </p:sp>
    </p:spTree>
    <p:extLst>
      <p:ext uri="{BB962C8B-B14F-4D97-AF65-F5344CB8AC3E}">
        <p14:creationId xmlns:p14="http://schemas.microsoft.com/office/powerpoint/2010/main" val="40437907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36</a:t>
            </a:fld>
            <a:endParaRPr lang="en-US" dirty="0"/>
          </a:p>
        </p:txBody>
      </p:sp>
    </p:spTree>
    <p:extLst>
      <p:ext uri="{BB962C8B-B14F-4D97-AF65-F5344CB8AC3E}">
        <p14:creationId xmlns:p14="http://schemas.microsoft.com/office/powerpoint/2010/main" val="22898900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37</a:t>
            </a:fld>
            <a:endParaRPr lang="en-US"/>
          </a:p>
        </p:txBody>
      </p:sp>
    </p:spTree>
    <p:extLst>
      <p:ext uri="{BB962C8B-B14F-4D97-AF65-F5344CB8AC3E}">
        <p14:creationId xmlns:p14="http://schemas.microsoft.com/office/powerpoint/2010/main" val="38298177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38</a:t>
            </a:fld>
            <a:endParaRPr lang="en-US"/>
          </a:p>
        </p:txBody>
      </p:sp>
    </p:spTree>
    <p:extLst>
      <p:ext uri="{BB962C8B-B14F-4D97-AF65-F5344CB8AC3E}">
        <p14:creationId xmlns:p14="http://schemas.microsoft.com/office/powerpoint/2010/main" val="9705131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39</a:t>
            </a:fld>
            <a:endParaRPr lang="en-US"/>
          </a:p>
        </p:txBody>
      </p:sp>
    </p:spTree>
    <p:extLst>
      <p:ext uri="{BB962C8B-B14F-4D97-AF65-F5344CB8AC3E}">
        <p14:creationId xmlns:p14="http://schemas.microsoft.com/office/powerpoint/2010/main" val="1816805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5</a:t>
            </a:fld>
            <a:endParaRPr lang="en-US" dirty="0"/>
          </a:p>
        </p:txBody>
      </p:sp>
    </p:spTree>
    <p:extLst>
      <p:ext uri="{BB962C8B-B14F-4D97-AF65-F5344CB8AC3E}">
        <p14:creationId xmlns:p14="http://schemas.microsoft.com/office/powerpoint/2010/main" val="6627226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40</a:t>
            </a:fld>
            <a:endParaRPr lang="en-US"/>
          </a:p>
        </p:txBody>
      </p:sp>
    </p:spTree>
    <p:extLst>
      <p:ext uri="{BB962C8B-B14F-4D97-AF65-F5344CB8AC3E}">
        <p14:creationId xmlns:p14="http://schemas.microsoft.com/office/powerpoint/2010/main" val="302784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 parent does not need to</a:t>
            </a:r>
            <a:r>
              <a:rPr lang="en-US" baseline="0" dirty="0" smtClean="0"/>
              <a:t> sign in, first 10-20 people will be sufficient evidence to determine that you had a meeting, we’ll accept one or two if that is all that shows up.</a:t>
            </a:r>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44</a:t>
            </a:fld>
            <a:endParaRPr lang="en-US"/>
          </a:p>
        </p:txBody>
      </p:sp>
    </p:spTree>
    <p:extLst>
      <p:ext uri="{BB962C8B-B14F-4D97-AF65-F5344CB8AC3E}">
        <p14:creationId xmlns:p14="http://schemas.microsoft.com/office/powerpoint/2010/main" val="23340959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45</a:t>
            </a:fld>
            <a:endParaRPr lang="en-US"/>
          </a:p>
        </p:txBody>
      </p:sp>
    </p:spTree>
    <p:extLst>
      <p:ext uri="{BB962C8B-B14F-4D97-AF65-F5344CB8AC3E}">
        <p14:creationId xmlns:p14="http://schemas.microsoft.com/office/powerpoint/2010/main" val="4075060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50</a:t>
            </a:fld>
            <a:endParaRPr lang="en-US" dirty="0"/>
          </a:p>
        </p:txBody>
      </p:sp>
    </p:spTree>
    <p:extLst>
      <p:ext uri="{BB962C8B-B14F-4D97-AF65-F5344CB8AC3E}">
        <p14:creationId xmlns:p14="http://schemas.microsoft.com/office/powerpoint/2010/main" val="2965461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51</a:t>
            </a:fld>
            <a:endParaRPr lang="en-US" dirty="0"/>
          </a:p>
        </p:txBody>
      </p:sp>
    </p:spTree>
    <p:extLst>
      <p:ext uri="{BB962C8B-B14F-4D97-AF65-F5344CB8AC3E}">
        <p14:creationId xmlns:p14="http://schemas.microsoft.com/office/powerpoint/2010/main" val="1191690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52</a:t>
            </a:fld>
            <a:endParaRPr lang="en-US" dirty="0"/>
          </a:p>
        </p:txBody>
      </p:sp>
    </p:spTree>
    <p:extLst>
      <p:ext uri="{BB962C8B-B14F-4D97-AF65-F5344CB8AC3E}">
        <p14:creationId xmlns:p14="http://schemas.microsoft.com/office/powerpoint/2010/main" val="1787719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53</a:t>
            </a:fld>
            <a:endParaRPr lang="en-US"/>
          </a:p>
        </p:txBody>
      </p:sp>
    </p:spTree>
    <p:extLst>
      <p:ext uri="{BB962C8B-B14F-4D97-AF65-F5344CB8AC3E}">
        <p14:creationId xmlns:p14="http://schemas.microsoft.com/office/powerpoint/2010/main" val="2998568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54</a:t>
            </a:fld>
            <a:endParaRPr lang="en-US"/>
          </a:p>
        </p:txBody>
      </p:sp>
    </p:spTree>
    <p:extLst>
      <p:ext uri="{BB962C8B-B14F-4D97-AF65-F5344CB8AC3E}">
        <p14:creationId xmlns:p14="http://schemas.microsoft.com/office/powerpoint/2010/main" val="19255796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55</a:t>
            </a:fld>
            <a:endParaRPr lang="en-US" dirty="0"/>
          </a:p>
        </p:txBody>
      </p:sp>
    </p:spTree>
    <p:extLst>
      <p:ext uri="{BB962C8B-B14F-4D97-AF65-F5344CB8AC3E}">
        <p14:creationId xmlns:p14="http://schemas.microsoft.com/office/powerpoint/2010/main" val="592996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56</a:t>
            </a:fld>
            <a:endParaRPr lang="en-US" dirty="0"/>
          </a:p>
        </p:txBody>
      </p:sp>
    </p:spTree>
    <p:extLst>
      <p:ext uri="{BB962C8B-B14F-4D97-AF65-F5344CB8AC3E}">
        <p14:creationId xmlns:p14="http://schemas.microsoft.com/office/powerpoint/2010/main" val="1117468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6</a:t>
            </a:fld>
            <a:endParaRPr lang="en-US"/>
          </a:p>
        </p:txBody>
      </p:sp>
    </p:spTree>
    <p:extLst>
      <p:ext uri="{BB962C8B-B14F-4D97-AF65-F5344CB8AC3E}">
        <p14:creationId xmlns:p14="http://schemas.microsoft.com/office/powerpoint/2010/main" val="10798167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57</a:t>
            </a:fld>
            <a:endParaRPr lang="en-US"/>
          </a:p>
        </p:txBody>
      </p:sp>
    </p:spTree>
    <p:extLst>
      <p:ext uri="{BB962C8B-B14F-4D97-AF65-F5344CB8AC3E}">
        <p14:creationId xmlns:p14="http://schemas.microsoft.com/office/powerpoint/2010/main" val="29830571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58</a:t>
            </a:fld>
            <a:endParaRPr lang="en-US" dirty="0"/>
          </a:p>
        </p:txBody>
      </p:sp>
    </p:spTree>
    <p:extLst>
      <p:ext uri="{BB962C8B-B14F-4D97-AF65-F5344CB8AC3E}">
        <p14:creationId xmlns:p14="http://schemas.microsoft.com/office/powerpoint/2010/main" val="30029691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61</a:t>
            </a:fld>
            <a:endParaRPr lang="en-US" dirty="0"/>
          </a:p>
        </p:txBody>
      </p:sp>
    </p:spTree>
    <p:extLst>
      <p:ext uri="{BB962C8B-B14F-4D97-AF65-F5344CB8AC3E}">
        <p14:creationId xmlns:p14="http://schemas.microsoft.com/office/powerpoint/2010/main" val="19429939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63</a:t>
            </a:fld>
            <a:endParaRPr lang="en-US"/>
          </a:p>
        </p:txBody>
      </p:sp>
    </p:spTree>
    <p:extLst>
      <p:ext uri="{BB962C8B-B14F-4D97-AF65-F5344CB8AC3E}">
        <p14:creationId xmlns:p14="http://schemas.microsoft.com/office/powerpoint/2010/main" val="288937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49BE4D-52CE-419F-A6C6-F82E1627ADE2}" type="slidenum">
              <a:rPr lang="en-US" smtClean="0"/>
              <a:t>7</a:t>
            </a:fld>
            <a:endParaRPr lang="en-US"/>
          </a:p>
        </p:txBody>
      </p:sp>
    </p:spTree>
    <p:extLst>
      <p:ext uri="{BB962C8B-B14F-4D97-AF65-F5344CB8AC3E}">
        <p14:creationId xmlns:p14="http://schemas.microsoft.com/office/powerpoint/2010/main" val="435975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8</a:t>
            </a:fld>
            <a:endParaRPr lang="en-US" dirty="0"/>
          </a:p>
        </p:txBody>
      </p:sp>
    </p:spTree>
    <p:extLst>
      <p:ext uri="{BB962C8B-B14F-4D97-AF65-F5344CB8AC3E}">
        <p14:creationId xmlns:p14="http://schemas.microsoft.com/office/powerpoint/2010/main" val="1975507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9</a:t>
            </a:fld>
            <a:endParaRPr lang="en-US" dirty="0"/>
          </a:p>
        </p:txBody>
      </p:sp>
    </p:spTree>
    <p:extLst>
      <p:ext uri="{BB962C8B-B14F-4D97-AF65-F5344CB8AC3E}">
        <p14:creationId xmlns:p14="http://schemas.microsoft.com/office/powerpoint/2010/main" val="1680653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10</a:t>
            </a:fld>
            <a:endParaRPr lang="en-US" dirty="0"/>
          </a:p>
        </p:txBody>
      </p:sp>
    </p:spTree>
    <p:extLst>
      <p:ext uri="{BB962C8B-B14F-4D97-AF65-F5344CB8AC3E}">
        <p14:creationId xmlns:p14="http://schemas.microsoft.com/office/powerpoint/2010/main" val="3424852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CC560F74-7A82-4E33-A3F8-A6AF3757797E}" type="slidenum">
              <a:rPr lang="en-US" smtClean="0"/>
              <a:pPr>
                <a:defRPr/>
              </a:pPr>
              <a:t>11</a:t>
            </a:fld>
            <a:endParaRPr lang="en-US" dirty="0"/>
          </a:p>
        </p:txBody>
      </p:sp>
    </p:spTree>
    <p:extLst>
      <p:ext uri="{BB962C8B-B14F-4D97-AF65-F5344CB8AC3E}">
        <p14:creationId xmlns:p14="http://schemas.microsoft.com/office/powerpoint/2010/main" val="28517589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733550"/>
            <a:ext cx="6400800" cy="1314450"/>
          </a:xfrm>
        </p:spPr>
        <p:txBody>
          <a:bodyPr/>
          <a:lstStyle>
            <a:lvl1pPr marL="0" indent="0" algn="ctr">
              <a:buNone/>
              <a:defRPr i="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11"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068535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7" name="Picture 6"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6682"/>
          <a:stretch/>
        </p:blipFill>
        <p:spPr>
          <a:xfrm>
            <a:off x="1" y="486990"/>
            <a:ext cx="3810000" cy="3965601"/>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4114800" y="1101329"/>
            <a:ext cx="4724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114800" y="1581150"/>
            <a:ext cx="4724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7984480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pic>
        <p:nvPicPr>
          <p:cNvPr id="5" name="Picture 4"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6682"/>
          <a:stretch/>
        </p:blipFill>
        <p:spPr>
          <a:xfrm>
            <a:off x="1" y="486990"/>
            <a:ext cx="3810000" cy="3965601"/>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114800" y="1200151"/>
            <a:ext cx="47244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0010869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rotWithShape="1">
          <a:blip r:embed="rId2" cstate="email">
            <a:extLst>
              <a:ext uri="{28A0092B-C50C-407E-A947-70E740481C1C}">
                <a14:useLocalDpi xmlns:a14="http://schemas.microsoft.com/office/drawing/2010/main" val="0"/>
              </a:ext>
            </a:extLst>
          </a:blip>
          <a:srcRect l="3746" r="30362"/>
          <a:stretch/>
        </p:blipFill>
        <p:spPr bwMode="auto">
          <a:xfrm>
            <a:off x="-1" y="0"/>
            <a:ext cx="4110527" cy="4454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4572000" y="153521"/>
            <a:ext cx="4267200" cy="10466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7" name="Content Placeholder 5"/>
          <p:cNvSpPr>
            <a:spLocks noGrp="1"/>
          </p:cNvSpPr>
          <p:nvPr>
            <p:ph sz="quarter" idx="4"/>
          </p:nvPr>
        </p:nvSpPr>
        <p:spPr>
          <a:xfrm>
            <a:off x="4572000" y="1352550"/>
            <a:ext cx="4267200" cy="2895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27294175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43350" t="7869"/>
          <a:stretch/>
        </p:blipFill>
        <p:spPr>
          <a:xfrm>
            <a:off x="4972650" y="350377"/>
            <a:ext cx="4171350" cy="410221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381000" y="1101329"/>
            <a:ext cx="4343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381000" y="1581150"/>
            <a:ext cx="4343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70781034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2774" t="4479" r="8935"/>
          <a:stretch/>
        </p:blipFill>
        <p:spPr>
          <a:xfrm>
            <a:off x="4298535" y="0"/>
            <a:ext cx="4845465" cy="4454768"/>
          </a:xfrm>
          <a:prstGeom prst="rect">
            <a:avLst/>
          </a:prstGeom>
        </p:spPr>
      </p:pic>
      <p:sp>
        <p:nvSpPr>
          <p:cNvPr id="9" name="Title 1"/>
          <p:cNvSpPr>
            <a:spLocks noGrp="1"/>
          </p:cNvSpPr>
          <p:nvPr>
            <p:ph type="title"/>
          </p:nvPr>
        </p:nvSpPr>
        <p:spPr>
          <a:xfrm>
            <a:off x="381000" y="153521"/>
            <a:ext cx="3429000" cy="12752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381000" y="1581150"/>
            <a:ext cx="34290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878287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9" name="Picture 8"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31165" t="8586" r="-21"/>
          <a:stretch/>
        </p:blipFill>
        <p:spPr>
          <a:xfrm>
            <a:off x="4213077" y="-1480"/>
            <a:ext cx="4930922" cy="4455698"/>
          </a:xfrm>
          <a:prstGeom prst="rect">
            <a:avLst/>
          </a:prstGeom>
        </p:spPr>
      </p:pic>
      <p:sp>
        <p:nvSpPr>
          <p:cNvPr id="11" name="Title 1"/>
          <p:cNvSpPr>
            <a:spLocks noGrp="1"/>
          </p:cNvSpPr>
          <p:nvPr>
            <p:ph type="title"/>
          </p:nvPr>
        </p:nvSpPr>
        <p:spPr>
          <a:xfrm>
            <a:off x="381000" y="153521"/>
            <a:ext cx="3429000" cy="12752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10" name="Content Placeholder 5"/>
          <p:cNvSpPr>
            <a:spLocks noGrp="1"/>
          </p:cNvSpPr>
          <p:nvPr>
            <p:ph sz="quarter" idx="4"/>
          </p:nvPr>
        </p:nvSpPr>
        <p:spPr>
          <a:xfrm>
            <a:off x="381000" y="1581150"/>
            <a:ext cx="34290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2" name="Picture 11"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0484892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5"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66800" y="1200151"/>
            <a:ext cx="76200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6692" y="1418317"/>
            <a:ext cx="1508698" cy="3175866"/>
          </a:xfrm>
          <a:prstGeom prst="rect">
            <a:avLst/>
          </a:prstGeom>
        </p:spPr>
      </p:pic>
    </p:spTree>
    <p:extLst>
      <p:ext uri="{BB962C8B-B14F-4D97-AF65-F5344CB8AC3E}">
        <p14:creationId xmlns:p14="http://schemas.microsoft.com/office/powerpoint/2010/main" val="584823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2442715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323" t="39515" r="16456" b="-1"/>
          <a:stretch/>
        </p:blipFill>
        <p:spPr>
          <a:xfrm>
            <a:off x="0" y="0"/>
            <a:ext cx="9144000" cy="4456060"/>
          </a:xfrm>
          <a:prstGeom prst="rect">
            <a:avLst/>
          </a:prstGeom>
        </p:spPr>
      </p:pic>
      <p:sp>
        <p:nvSpPr>
          <p:cNvPr id="5" name="Rectangle 4"/>
          <p:cNvSpPr/>
          <p:nvPr userDrawn="1"/>
        </p:nvSpPr>
        <p:spPr>
          <a:xfrm>
            <a:off x="0" y="2"/>
            <a:ext cx="9144001" cy="4458884"/>
          </a:xfrm>
          <a:prstGeom prst="rect">
            <a:avLst/>
          </a:prstGeom>
          <a:solidFill>
            <a:schemeClr val="bg1">
              <a:alpha val="77000"/>
            </a:schemeClr>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0895015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3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7899372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2571750"/>
            <a:ext cx="6400800" cy="1314450"/>
          </a:xfrm>
        </p:spPr>
        <p:txBody>
          <a:bodyPr/>
          <a:lstStyle>
            <a:lvl1pPr marL="0" indent="0" algn="ctr">
              <a:buNone/>
              <a:defRPr i="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title"/>
          </p:nvPr>
        </p:nvSpPr>
        <p:spPr>
          <a:xfrm>
            <a:off x="0" y="971550"/>
            <a:ext cx="9144000" cy="1371599"/>
          </a:xfrm>
          <a:prstGeom prst="rect">
            <a:avLst/>
          </a:prstGeom>
          <a:noFill/>
        </p:spPr>
        <p:txBody>
          <a:bodyPr anchor="b"/>
          <a:lstStyle>
            <a:lvl1pPr>
              <a:defRPr>
                <a:solidFill>
                  <a:schemeClr val="tx1"/>
                </a:solidFill>
              </a:defRPr>
            </a:lvl1pPr>
          </a:lstStyle>
          <a:p>
            <a:r>
              <a:rPr lang="en-US" dirty="0" smtClean="0"/>
              <a:t>Click to edit Master title style</a:t>
            </a:r>
            <a:endParaRPr lang="en-US" dirty="0"/>
          </a:p>
        </p:txBody>
      </p:sp>
      <p:pic>
        <p:nvPicPr>
          <p:cNvPr id="9" name="Picture 8"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29853444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title="decorative"/>
          <p:cNvPicPr>
            <a:picLocks noChangeAspect="1"/>
          </p:cNvPicPr>
          <p:nvPr userDrawn="1"/>
        </p:nvPicPr>
        <p:blipFill rotWithShape="1">
          <a:blip r:embed="rId3" cstate="email">
            <a:extLst>
              <a:ext uri="{28A0092B-C50C-407E-A947-70E740481C1C}">
                <a14:useLocalDpi xmlns:a14="http://schemas.microsoft.com/office/drawing/2010/main" val="0"/>
              </a:ext>
            </a:extLst>
          </a:blip>
          <a:srcRect l="41357" r="17287"/>
          <a:stretch/>
        </p:blipFill>
        <p:spPr>
          <a:xfrm>
            <a:off x="7467600" y="1980164"/>
            <a:ext cx="1699490" cy="2496039"/>
          </a:xfrm>
          <a:prstGeom prst="rect">
            <a:avLst/>
          </a:prstGeom>
        </p:spPr>
      </p:pic>
      <p:pic>
        <p:nvPicPr>
          <p:cNvPr id="6" name="Picture 5"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57843467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162800" y="1979713"/>
            <a:ext cx="2004295" cy="2476834"/>
          </a:xfrm>
          <a:prstGeom prst="rect">
            <a:avLst/>
          </a:prstGeom>
        </p:spPr>
      </p:pic>
      <p:pic>
        <p:nvPicPr>
          <p:cNvPr id="7" name="Picture 6"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6741251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decorative"/>
          <p:cNvPicPr>
            <a:picLocks noChangeAspect="1"/>
          </p:cNvPicPr>
          <p:nvPr userDrawn="1"/>
        </p:nvPicPr>
        <p:blipFill rotWithShape="1">
          <a:blip r:embed="rId3" cstate="email">
            <a:extLst>
              <a:ext uri="{28A0092B-C50C-407E-A947-70E740481C1C}">
                <a14:useLocalDpi xmlns:a14="http://schemas.microsoft.com/office/drawing/2010/main" val="0"/>
              </a:ext>
            </a:extLst>
          </a:blip>
          <a:srcRect r="8776"/>
          <a:stretch/>
        </p:blipFill>
        <p:spPr>
          <a:xfrm>
            <a:off x="6798171" y="2038349"/>
            <a:ext cx="2345829" cy="2418197"/>
          </a:xfrm>
          <a:prstGeom prst="rect">
            <a:avLst/>
          </a:prstGeom>
        </p:spPr>
      </p:pic>
      <p:pic>
        <p:nvPicPr>
          <p:cNvPr id="9" name="Picture 8"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28249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9" name="Rectangle 8"/>
          <p:cNvSpPr/>
          <p:nvPr userDrawn="1"/>
        </p:nvSpPr>
        <p:spPr>
          <a:xfrm>
            <a:off x="384849"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10" name="Rectangle 9"/>
          <p:cNvSpPr/>
          <p:nvPr userDrawn="1"/>
        </p:nvSpPr>
        <p:spPr>
          <a:xfrm>
            <a:off x="4693614"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2"/>
          <p:cNvSpPr>
            <a:spLocks noGrp="1"/>
          </p:cNvSpPr>
          <p:nvPr>
            <p:ph sz="half" idx="1"/>
          </p:nvPr>
        </p:nvSpPr>
        <p:spPr>
          <a:xfrm>
            <a:off x="457200" y="1200151"/>
            <a:ext cx="38862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3"/>
          <p:cNvSpPr>
            <a:spLocks noGrp="1"/>
          </p:cNvSpPr>
          <p:nvPr>
            <p:ph sz="half" idx="2"/>
          </p:nvPr>
        </p:nvSpPr>
        <p:spPr>
          <a:xfrm>
            <a:off x="4800600" y="1200151"/>
            <a:ext cx="38100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67497" y="1418317"/>
            <a:ext cx="1508698" cy="3175866"/>
          </a:xfrm>
          <a:prstGeom prst="rect">
            <a:avLst/>
          </a:prstGeom>
        </p:spPr>
      </p:pic>
      <p:pic>
        <p:nvPicPr>
          <p:cNvPr id="12" name="Picture 11"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26560806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9" name="Rectangle 8"/>
          <p:cNvSpPr/>
          <p:nvPr userDrawn="1"/>
        </p:nvSpPr>
        <p:spPr>
          <a:xfrm>
            <a:off x="384849"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10" name="Rectangle 9"/>
          <p:cNvSpPr/>
          <p:nvPr userDrawn="1"/>
        </p:nvSpPr>
        <p:spPr>
          <a:xfrm>
            <a:off x="4693614"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2"/>
          <p:cNvSpPr>
            <a:spLocks noGrp="1"/>
          </p:cNvSpPr>
          <p:nvPr>
            <p:ph sz="half" idx="1"/>
          </p:nvPr>
        </p:nvSpPr>
        <p:spPr>
          <a:xfrm>
            <a:off x="457200" y="1200151"/>
            <a:ext cx="38862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3"/>
          <p:cNvSpPr>
            <a:spLocks noGrp="1"/>
          </p:cNvSpPr>
          <p:nvPr>
            <p:ph sz="half" idx="2"/>
          </p:nvPr>
        </p:nvSpPr>
        <p:spPr>
          <a:xfrm>
            <a:off x="4800600" y="1200151"/>
            <a:ext cx="38100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118847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200151"/>
            <a:ext cx="4038600" cy="31241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00151"/>
            <a:ext cx="4038600" cy="31241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92288782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631156"/>
            <a:ext cx="4041775"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60140553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normAutofit/>
          </a:bodyPr>
          <a:lstStyle>
            <a:lvl1pPr algn="l">
              <a:defRPr sz="2400" b="1"/>
            </a:lvl1pPr>
          </a:lstStyle>
          <a:p>
            <a:r>
              <a:rPr lang="en-US" dirty="0" smtClean="0"/>
              <a:t>Click to edit Master title style</a:t>
            </a:r>
            <a:endParaRPr lang="en-US" dirty="0"/>
          </a:p>
        </p:txBody>
      </p:sp>
      <p:sp>
        <p:nvSpPr>
          <p:cNvPr id="4" name="Text Placeholder 3"/>
          <p:cNvSpPr>
            <a:spLocks noGrp="1"/>
          </p:cNvSpPr>
          <p:nvPr>
            <p:ph type="body" sz="half" idx="2"/>
          </p:nvPr>
        </p:nvSpPr>
        <p:spPr>
          <a:xfrm>
            <a:off x="457201" y="1076326"/>
            <a:ext cx="3008313" cy="32406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2"/>
          <p:cNvSpPr>
            <a:spLocks noGrp="1"/>
          </p:cNvSpPr>
          <p:nvPr>
            <p:ph idx="1"/>
          </p:nvPr>
        </p:nvSpPr>
        <p:spPr>
          <a:xfrm>
            <a:off x="3575050" y="204789"/>
            <a:ext cx="5111750" cy="40433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75831855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723900"/>
          </a:xfrm>
          <a:prstGeom prst="rect">
            <a:avLst/>
          </a:prstGeom>
        </p:spPr>
        <p:txBody>
          <a:bodyPr anchor="b">
            <a:noAutofit/>
          </a:bodyPr>
          <a:lstStyle>
            <a:lvl1pPr algn="l">
              <a:defRPr sz="32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10" name="Picture 9"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4602211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E000780-5619-4268-B72E-BCB4D60300E3}" type="datetimeFigureOut">
              <a:rPr lang="en-US" smtClean="0"/>
              <a:t>7/8/2020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8D1FF7-DE7A-468E-81AD-367720C7FDEA}" type="slidenum">
              <a:rPr lang="en-US" smtClean="0"/>
              <a:t>‹#›</a:t>
            </a:fld>
            <a:endParaRPr lang="en-US"/>
          </a:p>
        </p:txBody>
      </p:sp>
      <p:pic>
        <p:nvPicPr>
          <p:cNvPr id="6" name="Picture 2" descr="Decorative"/>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75411"/>
          <a:stretch/>
        </p:blipFill>
        <p:spPr bwMode="auto">
          <a:xfrm>
            <a:off x="8001000" y="4686300"/>
            <a:ext cx="1002030" cy="324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172391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t="21780" b="14951"/>
          <a:stretch/>
        </p:blipFill>
        <p:spPr>
          <a:xfrm>
            <a:off x="0" y="776037"/>
            <a:ext cx="9144000" cy="3668501"/>
          </a:xfrm>
          <a:prstGeom prst="rect">
            <a:avLst/>
          </a:prstGeom>
        </p:spPr>
      </p:pic>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9"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599885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t="21780" b="14951"/>
          <a:stretch/>
        </p:blipFill>
        <p:spPr>
          <a:xfrm>
            <a:off x="0" y="776037"/>
            <a:ext cx="9144000" cy="3668501"/>
          </a:xfrm>
          <a:prstGeom prst="rect">
            <a:avLst/>
          </a:prstGeom>
        </p:spPr>
      </p:pic>
      <p:pic>
        <p:nvPicPr>
          <p:cNvPr id="9" name="Picture 8"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14"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0" y="858371"/>
            <a:ext cx="9144000" cy="494179"/>
          </a:xfrm>
          <a:solidFill>
            <a:srgbClr val="000000">
              <a:alpha val="49020"/>
            </a:srgbClr>
          </a:solidFill>
        </p:spPr>
        <p:txBody>
          <a:bodyPr>
            <a:normAutofit/>
          </a:bodyPr>
          <a:lstStyle>
            <a:lvl1pPr marL="0" indent="0" algn="ctr">
              <a:buNone/>
              <a:defRPr sz="2800"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443095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5" name="Picture 4"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323" t="39515" r="16456" b="-1"/>
          <a:stretch/>
        </p:blipFill>
        <p:spPr>
          <a:xfrm>
            <a:off x="0" y="0"/>
            <a:ext cx="9144000" cy="4456060"/>
          </a:xfrm>
          <a:prstGeom prst="rect">
            <a:avLst/>
          </a:prstGeom>
        </p:spPr>
      </p:pic>
      <p:sp>
        <p:nvSpPr>
          <p:cNvPr id="6" name="Rectangle 5"/>
          <p:cNvSpPr/>
          <p:nvPr userDrawn="1"/>
        </p:nvSpPr>
        <p:spPr>
          <a:xfrm>
            <a:off x="0" y="2"/>
            <a:ext cx="9144001" cy="4458884"/>
          </a:xfrm>
          <a:prstGeom prst="rect">
            <a:avLst/>
          </a:prstGeom>
          <a:solidFill>
            <a:schemeClr val="bg1">
              <a:alpha val="77000"/>
            </a:schemeClr>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8"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375154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5"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990176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descr="hood11.png"/>
          <p:cNvPicPr>
            <a:picLocks noChangeAspect="1"/>
          </p:cNvPicPr>
          <p:nvPr userDrawn="1"/>
        </p:nvPicPr>
        <p:blipFill rotWithShape="1">
          <a:blip r:embed="rId2" cstate="email">
            <a:extLst>
              <a:ext uri="{28A0092B-C50C-407E-A947-70E740481C1C}">
                <a14:useLocalDpi xmlns:a14="http://schemas.microsoft.com/office/drawing/2010/main" val="0"/>
              </a:ext>
            </a:extLst>
          </a:blip>
          <a:srcRect r="19632"/>
          <a:stretch/>
        </p:blipFill>
        <p:spPr>
          <a:xfrm>
            <a:off x="6461189" y="2368846"/>
            <a:ext cx="2682811" cy="2107358"/>
          </a:xfrm>
          <a:prstGeom prst="rect">
            <a:avLst/>
          </a:prstGeom>
        </p:spPr>
      </p:pic>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630905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0665"/>
          <a:stretch/>
        </p:blipFill>
        <p:spPr>
          <a:xfrm>
            <a:off x="1" y="819150"/>
            <a:ext cx="3837061" cy="363396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4114800" y="1101329"/>
            <a:ext cx="4724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114800" y="1581150"/>
            <a:ext cx="4724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363843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0665"/>
          <a:stretch/>
        </p:blipFill>
        <p:spPr>
          <a:xfrm>
            <a:off x="1" y="819150"/>
            <a:ext cx="3837061" cy="363396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114800" y="1200151"/>
            <a:ext cx="47244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16934629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00151"/>
            <a:ext cx="8229600" cy="31241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1" y="4462415"/>
            <a:ext cx="9151305" cy="6858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title="Virginia is for Learners logo"/>
          <p:cNvPicPr>
            <a:picLocks noChangeAspect="1"/>
          </p:cNvPicPr>
          <p:nvPr userDrawn="1"/>
        </p:nvPicPr>
        <p:blipFill>
          <a:blip r:embed="rId31" cstate="email">
            <a:extLst>
              <a:ext uri="{28A0092B-C50C-407E-A947-70E740481C1C}">
                <a14:useLocalDpi xmlns:a14="http://schemas.microsoft.com/office/drawing/2010/main" val="0"/>
              </a:ext>
            </a:extLst>
          </a:blip>
          <a:stretch>
            <a:fillRect/>
          </a:stretch>
        </p:blipFill>
        <p:spPr>
          <a:xfrm>
            <a:off x="7619060" y="4495086"/>
            <a:ext cx="1320709" cy="611267"/>
          </a:xfrm>
          <a:prstGeom prst="rect">
            <a:avLst/>
          </a:prstGeom>
        </p:spPr>
      </p:pic>
      <p:cxnSp>
        <p:nvCxnSpPr>
          <p:cNvPr id="9" name="Straight Connector 8"/>
          <p:cNvCxnSpPr/>
          <p:nvPr userDrawn="1"/>
        </p:nvCxnSpPr>
        <p:spPr>
          <a:xfrm>
            <a:off x="0" y="4462415"/>
            <a:ext cx="9144000" cy="0"/>
          </a:xfrm>
          <a:prstGeom prst="line">
            <a:avLst/>
          </a:prstGeom>
          <a:ln>
            <a:solidFill>
              <a:srgbClr val="E20D38"/>
            </a:solidFill>
          </a:ln>
        </p:spPr>
        <p:style>
          <a:lnRef idx="2">
            <a:schemeClr val="accent1"/>
          </a:lnRef>
          <a:fillRef idx="0">
            <a:schemeClr val="accent1"/>
          </a:fillRef>
          <a:effectRef idx="1">
            <a:schemeClr val="accent1"/>
          </a:effectRef>
          <a:fontRef idx="minor">
            <a:schemeClr val="tx1"/>
          </a:fontRef>
        </p:style>
      </p:cxnSp>
      <p:sp>
        <p:nvSpPr>
          <p:cNvPr id="10" name="Slide Number Placeholder 5"/>
          <p:cNvSpPr txBox="1">
            <a:spLocks/>
          </p:cNvSpPr>
          <p:nvPr userDrawn="1"/>
        </p:nvSpPr>
        <p:spPr>
          <a:xfrm>
            <a:off x="165902" y="4667996"/>
            <a:ext cx="2133600" cy="274637"/>
          </a:xfrm>
          <a:prstGeom prst="rect">
            <a:avLst/>
          </a:prstGeom>
          <a:noFill/>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4A3BA662-FE18-4FD4-9A53-B2CA0A2E752A}" type="slidenum">
              <a:rPr lang="en-US" sz="2000" smtClean="0">
                <a:solidFill>
                  <a:schemeClr val="bg1"/>
                </a:solidFill>
              </a:rPr>
              <a:pPr algn="l"/>
              <a:t>‹#›</a:t>
            </a:fld>
            <a:endParaRPr lang="en-US" sz="2000" dirty="0">
              <a:solidFill>
                <a:schemeClr val="bg1"/>
              </a:solidFill>
            </a:endParaRPr>
          </a:p>
        </p:txBody>
      </p:sp>
    </p:spTree>
    <p:extLst>
      <p:ext uri="{BB962C8B-B14F-4D97-AF65-F5344CB8AC3E}">
        <p14:creationId xmlns:p14="http://schemas.microsoft.com/office/powerpoint/2010/main" val="56815336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80" r:id="rId3"/>
    <p:sldLayoutId id="2147483660" r:id="rId4"/>
    <p:sldLayoutId id="2147483681" r:id="rId5"/>
    <p:sldLayoutId id="2147483684" r:id="rId6"/>
    <p:sldLayoutId id="2147483690" r:id="rId7"/>
    <p:sldLayoutId id="2147483663" r:id="rId8"/>
    <p:sldLayoutId id="2147483664" r:id="rId9"/>
    <p:sldLayoutId id="2147483668" r:id="rId10"/>
    <p:sldLayoutId id="2147483669" r:id="rId11"/>
    <p:sldLayoutId id="2147483671" r:id="rId12"/>
    <p:sldLayoutId id="2147483662" r:id="rId13"/>
    <p:sldLayoutId id="2147483672" r:id="rId14"/>
    <p:sldLayoutId id="2147483665" r:id="rId15"/>
    <p:sldLayoutId id="2147483693" r:id="rId16"/>
    <p:sldLayoutId id="2147483650" r:id="rId17"/>
    <p:sldLayoutId id="2147483666" r:id="rId18"/>
    <p:sldLayoutId id="2147483694" r:id="rId19"/>
    <p:sldLayoutId id="2147483673" r:id="rId20"/>
    <p:sldLayoutId id="2147483674" r:id="rId21"/>
    <p:sldLayoutId id="2147483675" r:id="rId22"/>
    <p:sldLayoutId id="2147483686" r:id="rId23"/>
    <p:sldLayoutId id="2147483687" r:id="rId24"/>
    <p:sldLayoutId id="2147483652" r:id="rId25"/>
    <p:sldLayoutId id="2147483653" r:id="rId26"/>
    <p:sldLayoutId id="2147483656" r:id="rId27"/>
    <p:sldLayoutId id="2147483657" r:id="rId28"/>
    <p:sldLayoutId id="2147483695" r:id="rId2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hyperlink" Target="http://www.doe.virginia.gov/federal_programs/esea/title1/part_a/guidelines_procedures/sample-letter-parents.docx" TargetMode="External"/><Relationship Id="rId7" Type="http://schemas.openxmlformats.org/officeDocument/2006/relationships/hyperlink" Target="http://www.doe.virginia.gov/support/student_family/foster_care_students/index.shtml" TargetMode="External"/><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hyperlink" Target="http://www.doe.virginia.gov/federal_programs/esea/title1/part_a/guidelines_procedures/parent-opt-out.docx" TargetMode="External"/><Relationship Id="rId5" Type="http://schemas.openxmlformats.org/officeDocument/2006/relationships/hyperlink" Target="http://www.doe.virginia.gov/federal_programs/esea/title3/parents/parent-notification-letter-docx.docx" TargetMode="External"/><Relationship Id="rId4" Type="http://schemas.openxmlformats.org/officeDocument/2006/relationships/hyperlink" Target="http://www.doe.virginia.gov/federal_programs/esea/title1/part_a/guidelines_procedures/4-weeks-sample.docx"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hyperlink" Target="http://www.doe.virginia.gov/federal_programs/esea/title1/part_a/guidelines_procedures/essa-schoolwide-plan-template.docx" TargetMode="External"/><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hyperlink" Target="http://www.doe.virginia.gov/federal_programs/esea/title1/part_a/index.shtml" TargetMode="External"/><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26.xml"/><Relationship Id="rId4" Type="http://schemas.openxmlformats.org/officeDocument/2006/relationships/image" Target="../media/image23.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hyperlink" Target="http://www.doe.virginia.gov/federal_programs/esea/title1/part_a/guidelines_procedures/certification-of-pay.docx" TargetMode="External"/><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hyperlink" Target="http://www.doe.virginia.gov/federal_programs/esea/title1/part_a/guidelines_procedures/personnel-activity-report.docx"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hyperlink" Target="http://www.doe.virginia.gov/support/student_family/foster_care_students/index.shtml" TargetMode="Externa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8" Type="http://schemas.openxmlformats.org/officeDocument/2006/relationships/hyperlink" Target="http://www.doe.virginia.gov/federal_programs/esea/title1/list-of-title-i-staff.docx" TargetMode="External"/><Relationship Id="rId3" Type="http://schemas.openxmlformats.org/officeDocument/2006/relationships/hyperlink" Target="http://www.doe.virginia.gov/federal_programs/esea/title1/part_a/index.shtml" TargetMode="External"/><Relationship Id="rId7" Type="http://schemas.openxmlformats.org/officeDocument/2006/relationships/hyperlink" Target="http://www.doe.virginia.gov/federal_programs/esea/title1/part_a/guidelines_procedures/title-i-inventory-instructions.docx" TargetMode="External"/><Relationship Id="rId2" Type="http://schemas.openxmlformats.org/officeDocument/2006/relationships/notesSlide" Target="../notesSlides/notesSlide42.xml"/><Relationship Id="rId1" Type="http://schemas.openxmlformats.org/officeDocument/2006/relationships/slideLayout" Target="../slideLayouts/slideLayout17.xml"/><Relationship Id="rId6" Type="http://schemas.openxmlformats.org/officeDocument/2006/relationships/hyperlink" Target="http://www.doe.virginia.gov/federal_programs/esea/title1/part_a/guidelines_procedures/essa-schoolwide-plan-template.docx" TargetMode="External"/><Relationship Id="rId5" Type="http://schemas.openxmlformats.org/officeDocument/2006/relationships/hyperlink" Target="http://www.doe.virginia.gov/federal_programs/esea/title1/part_a/guidelines_procedures/sample-school-parent-and-family-engagement-policy.docx" TargetMode="External"/><Relationship Id="rId4" Type="http://schemas.openxmlformats.org/officeDocument/2006/relationships/hyperlink" Target="http://www.doe.virginia.gov/federal_programs/esea/title1/part_a/guidelines_procedures/sample-district-wide-parent-and-family-engagement-policy.docx"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hyperlink" Target="mailto:Tiffany.Frierson@doe.virginia.gov" TargetMode="External"/><Relationship Id="rId2" Type="http://schemas.openxmlformats.org/officeDocument/2006/relationships/notesSlide" Target="../notesSlides/notesSlide43.xml"/><Relationship Id="rId1" Type="http://schemas.openxmlformats.org/officeDocument/2006/relationships/slideLayout" Target="../slideLayouts/slideLayout25.xml"/><Relationship Id="rId6" Type="http://schemas.openxmlformats.org/officeDocument/2006/relationships/hyperlink" Target="mailto:Latonia.Anderson@doe.virginia.gov" TargetMode="External"/><Relationship Id="rId5" Type="http://schemas.openxmlformats.org/officeDocument/2006/relationships/hyperlink" Target="mailto:Shyla.Vesitis@doe.virginia.gov" TargetMode="External"/><Relationship Id="rId4" Type="http://schemas.openxmlformats.org/officeDocument/2006/relationships/hyperlink" Target="mailto:MaryBeth.Libby@doe.virginia.gov"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idx="1"/>
          </p:nvPr>
        </p:nvSpPr>
        <p:spPr>
          <a:xfrm>
            <a:off x="457200" y="57151"/>
            <a:ext cx="8229600" cy="4267200"/>
          </a:xfrm>
        </p:spPr>
        <p:txBody>
          <a:bodyPr rtlCol="0">
            <a:normAutofit/>
          </a:bodyPr>
          <a:lstStyle/>
          <a:p>
            <a:pPr marL="0" indent="0" algn="ctr">
              <a:spcBef>
                <a:spcPct val="0"/>
              </a:spcBef>
              <a:buNone/>
            </a:pPr>
            <a:r>
              <a:rPr lang="en-US" sz="4400" b="1" dirty="0">
                <a:latin typeface="Calibri" panose="020F0502020204030204" pitchFamily="34" charset="0"/>
                <a:cs typeface="Calibri" panose="020F0502020204030204" pitchFamily="34" charset="0"/>
              </a:rPr>
              <a:t>Title I, Part A</a:t>
            </a:r>
            <a:br>
              <a:rPr lang="en-US" sz="4400" b="1" dirty="0">
                <a:latin typeface="Calibri" panose="020F0502020204030204" pitchFamily="34" charset="0"/>
                <a:cs typeface="Calibri" panose="020F0502020204030204" pitchFamily="34" charset="0"/>
              </a:rPr>
            </a:br>
            <a:r>
              <a:rPr lang="en-US" sz="4400" b="1" dirty="0">
                <a:solidFill>
                  <a:srgbClr val="FF0000"/>
                </a:solidFill>
                <a:latin typeface="Calibri" panose="020F0502020204030204" pitchFamily="34" charset="0"/>
                <a:cs typeface="Calibri" panose="020F0502020204030204" pitchFamily="34" charset="0"/>
              </a:rPr>
              <a:t>Federal Program Monitoring</a:t>
            </a:r>
            <a:br>
              <a:rPr lang="en-US" sz="4400" b="1" dirty="0">
                <a:solidFill>
                  <a:srgbClr val="FF0000"/>
                </a:solidFill>
                <a:latin typeface="Calibri" panose="020F0502020204030204" pitchFamily="34" charset="0"/>
                <a:cs typeface="Calibri" panose="020F0502020204030204" pitchFamily="34" charset="0"/>
              </a:rPr>
            </a:br>
            <a:r>
              <a:rPr lang="en-US" sz="4400" b="1" dirty="0" smtClean="0">
                <a:latin typeface="Calibri" panose="020F0502020204030204" pitchFamily="34" charset="0"/>
                <a:cs typeface="Calibri" panose="020F0502020204030204" pitchFamily="34" charset="0"/>
              </a:rPr>
              <a:t>2020-2021</a:t>
            </a:r>
            <a:endParaRPr lang="en-US" altLang="en-US" sz="4400" b="1" dirty="0" smtClean="0">
              <a:latin typeface="Calibri" panose="020F0502020204030204" pitchFamily="34" charset="0"/>
              <a:cs typeface="Calibri" panose="020F0502020204030204" pitchFamily="34" charset="0"/>
            </a:endParaRPr>
          </a:p>
          <a:p>
            <a:pPr marL="0" indent="0" algn="ctr" eaLnBrk="1" hangingPunct="1">
              <a:spcBef>
                <a:spcPct val="0"/>
              </a:spcBef>
              <a:buNone/>
            </a:pPr>
            <a:r>
              <a:rPr lang="en-US" altLang="en-US" sz="3600" b="1" dirty="0" smtClean="0">
                <a:latin typeface="Calibri" panose="020F0502020204030204" pitchFamily="34" charset="0"/>
                <a:cs typeface="Calibri" panose="020F0502020204030204" pitchFamily="34" charset="0"/>
              </a:rPr>
              <a:t>Office </a:t>
            </a:r>
            <a:r>
              <a:rPr lang="en-US" altLang="en-US" sz="3600" b="1" dirty="0">
                <a:latin typeface="Calibri" panose="020F0502020204030204" pitchFamily="34" charset="0"/>
                <a:cs typeface="Calibri" panose="020F0502020204030204" pitchFamily="34" charset="0"/>
              </a:rPr>
              <a:t>of </a:t>
            </a:r>
            <a:r>
              <a:rPr lang="en-US" altLang="en-US" sz="3600" b="1" dirty="0" err="1">
                <a:latin typeface="Calibri" panose="020F0502020204030204" pitchFamily="34" charset="0"/>
                <a:cs typeface="Calibri" panose="020F0502020204030204" pitchFamily="34" charset="0"/>
              </a:rPr>
              <a:t>ESEA</a:t>
            </a:r>
            <a:r>
              <a:rPr lang="en-US" altLang="en-US" sz="3600" b="1" dirty="0">
                <a:latin typeface="Calibri" panose="020F0502020204030204" pitchFamily="34" charset="0"/>
                <a:cs typeface="Calibri" panose="020F0502020204030204" pitchFamily="34" charset="0"/>
              </a:rPr>
              <a:t> Programs</a:t>
            </a:r>
          </a:p>
          <a:p>
            <a:pPr algn="ctr" eaLnBrk="1" hangingPunct="1">
              <a:spcBef>
                <a:spcPct val="0"/>
              </a:spcBef>
            </a:pPr>
            <a:endParaRPr lang="en-US" altLang="en-US" b="1" dirty="0">
              <a:solidFill>
                <a:schemeClr val="tx1"/>
              </a:solidFill>
            </a:endParaRPr>
          </a:p>
          <a:p>
            <a:pPr algn="ctr" eaLnBrk="1" hangingPunct="1">
              <a:spcBef>
                <a:spcPct val="0"/>
              </a:spcBef>
            </a:pPr>
            <a:r>
              <a:rPr lang="en-US" altLang="en-US" b="1" dirty="0">
                <a:solidFill>
                  <a:schemeClr val="tx1"/>
                </a:solidFill>
              </a:rPr>
              <a:t> </a:t>
            </a:r>
            <a:r>
              <a:rPr lang="en-US" altLang="en-US" sz="2800" b="1" dirty="0" smtClean="0"/>
              <a:t>2020 </a:t>
            </a:r>
            <a:r>
              <a:rPr lang="en-US" altLang="en-US" sz="2800" b="1" dirty="0"/>
              <a:t>Coordinators’ Technical Assistance </a:t>
            </a:r>
            <a:r>
              <a:rPr lang="en-US" altLang="en-US" sz="2800" b="1" dirty="0" smtClean="0"/>
              <a:t>Academy</a:t>
            </a:r>
          </a:p>
          <a:p>
            <a:pPr marL="0" indent="0" algn="ctr" eaLnBrk="1" hangingPunct="1">
              <a:spcBef>
                <a:spcPct val="0"/>
              </a:spcBef>
              <a:buNone/>
            </a:pPr>
            <a:r>
              <a:rPr lang="en-US" altLang="en-US" sz="2800" b="1" dirty="0" smtClean="0"/>
              <a:t>July 15, 2020</a:t>
            </a:r>
            <a:endParaRPr lang="en-US" altLang="en-US" sz="2800" b="1" dirty="0"/>
          </a:p>
          <a:p>
            <a:pPr algn="ctr" eaLnBrk="1" hangingPunct="1">
              <a:spcBef>
                <a:spcPct val="0"/>
              </a:spcBef>
            </a:pPr>
            <a:endParaRPr lang="en-US" altLang="en-US" sz="525" b="1" dirty="0"/>
          </a:p>
        </p:txBody>
      </p:sp>
    </p:spTree>
    <p:extLst>
      <p:ext uri="{BB962C8B-B14F-4D97-AF65-F5344CB8AC3E}">
        <p14:creationId xmlns:p14="http://schemas.microsoft.com/office/powerpoint/2010/main" val="18485632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1120"/>
            <a:ext cx="9144000" cy="970430"/>
          </a:xfrm>
        </p:spPr>
        <p:txBody>
          <a:bodyPr>
            <a:noAutofit/>
          </a:bodyPr>
          <a:lstStyle/>
          <a:p>
            <a:pPr algn="ctr"/>
            <a:r>
              <a:rPr lang="en-US" altLang="en-US" sz="3000" b="1" dirty="0" smtClean="0">
                <a:latin typeface="+mn-lt"/>
                <a:ea typeface="Tahoma" panose="020B0604030504040204" pitchFamily="34" charset="0"/>
                <a:cs typeface="Tahoma" panose="020B0604030504040204" pitchFamily="34" charset="0"/>
              </a:rPr>
              <a:t>2019-2020 </a:t>
            </a:r>
            <a:r>
              <a:rPr lang="en-US" altLang="en-US" sz="3000" b="1" dirty="0">
                <a:latin typeface="+mn-lt"/>
                <a:ea typeface="Tahoma" panose="020B0604030504040204" pitchFamily="34" charset="0"/>
                <a:cs typeface="Tahoma" panose="020B0604030504040204" pitchFamily="34" charset="0"/>
              </a:rPr>
              <a:t>- Title I Part A </a:t>
            </a:r>
            <a:r>
              <a:rPr lang="en-US" altLang="en-US" sz="3000" b="1" dirty="0" smtClean="0">
                <a:latin typeface="+mn-lt"/>
                <a:ea typeface="Tahoma" panose="020B0604030504040204" pitchFamily="34" charset="0"/>
                <a:cs typeface="Tahoma" panose="020B0604030504040204" pitchFamily="34" charset="0"/>
              </a:rPr>
              <a:t>Findings-</a:t>
            </a:r>
            <a:br>
              <a:rPr lang="en-US" altLang="en-US" sz="3000" b="1" dirty="0" smtClean="0">
                <a:latin typeface="+mn-lt"/>
                <a:ea typeface="Tahoma" panose="020B0604030504040204" pitchFamily="34" charset="0"/>
                <a:cs typeface="Tahoma" panose="020B0604030504040204" pitchFamily="34" charset="0"/>
              </a:rPr>
            </a:br>
            <a:r>
              <a:rPr lang="en-US" altLang="en-US" sz="3000" b="1" dirty="0" smtClean="0">
                <a:latin typeface="+mn-lt"/>
                <a:ea typeface="Tahoma" panose="020B0604030504040204" pitchFamily="34" charset="0"/>
                <a:cs typeface="Tahoma" panose="020B0604030504040204" pitchFamily="34" charset="0"/>
              </a:rPr>
              <a:t>Assessment Participation Policy</a:t>
            </a:r>
            <a:endParaRPr lang="en-US" altLang="en-US" sz="1350" b="1" dirty="0">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457200" y="971550"/>
            <a:ext cx="8229600" cy="3428999"/>
          </a:xfrm>
        </p:spPr>
        <p:txBody>
          <a:bodyPr>
            <a:normAutofit/>
          </a:bodyPr>
          <a:lstStyle/>
          <a:p>
            <a:r>
              <a:rPr lang="en-US" dirty="0"/>
              <a:t>Does the LEA notify parents, upon request, in a timely manner, and to the extent practicable in a language the parents can understand, of any state or LEA policy regarding student participation in any state or LEA assessments</a:t>
            </a:r>
            <a:r>
              <a:rPr lang="en-US" dirty="0" smtClean="0"/>
              <a:t>?</a:t>
            </a:r>
            <a:endParaRPr lang="en-US" dirty="0"/>
          </a:p>
        </p:txBody>
      </p:sp>
    </p:spTree>
    <p:extLst>
      <p:ext uri="{BB962C8B-B14F-4D97-AF65-F5344CB8AC3E}">
        <p14:creationId xmlns:p14="http://schemas.microsoft.com/office/powerpoint/2010/main" val="8063496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1120"/>
            <a:ext cx="9144000" cy="970430"/>
          </a:xfrm>
        </p:spPr>
        <p:txBody>
          <a:bodyPr>
            <a:noAutofit/>
          </a:bodyPr>
          <a:lstStyle/>
          <a:p>
            <a:pPr algn="ctr"/>
            <a:r>
              <a:rPr lang="en-US" altLang="en-US" sz="3000" b="1" dirty="0" smtClean="0">
                <a:latin typeface="+mn-lt"/>
                <a:ea typeface="Tahoma" panose="020B0604030504040204" pitchFamily="34" charset="0"/>
                <a:cs typeface="Tahoma" panose="020B0604030504040204" pitchFamily="34" charset="0"/>
              </a:rPr>
              <a:t>2019-2020 </a:t>
            </a:r>
            <a:r>
              <a:rPr lang="en-US" altLang="en-US" sz="3000" b="1" dirty="0">
                <a:latin typeface="+mn-lt"/>
                <a:ea typeface="Tahoma" panose="020B0604030504040204" pitchFamily="34" charset="0"/>
                <a:cs typeface="Tahoma" panose="020B0604030504040204" pitchFamily="34" charset="0"/>
              </a:rPr>
              <a:t>- Title I Part A </a:t>
            </a:r>
            <a:r>
              <a:rPr lang="en-US" altLang="en-US" sz="3000" b="1" dirty="0" smtClean="0">
                <a:latin typeface="+mn-lt"/>
                <a:ea typeface="Tahoma" panose="020B0604030504040204" pitchFamily="34" charset="0"/>
                <a:cs typeface="Tahoma" panose="020B0604030504040204" pitchFamily="34" charset="0"/>
              </a:rPr>
              <a:t>Findings-</a:t>
            </a:r>
            <a:br>
              <a:rPr lang="en-US" altLang="en-US" sz="3000" b="1" dirty="0" smtClean="0">
                <a:latin typeface="+mn-lt"/>
                <a:ea typeface="Tahoma" panose="020B0604030504040204" pitchFamily="34" charset="0"/>
                <a:cs typeface="Tahoma" panose="020B0604030504040204" pitchFamily="34" charset="0"/>
              </a:rPr>
            </a:br>
            <a:r>
              <a:rPr lang="en-US" altLang="en-US" sz="3000" b="1" dirty="0" smtClean="0">
                <a:latin typeface="+mn-lt"/>
                <a:ea typeface="Tahoma" panose="020B0604030504040204" pitchFamily="34" charset="0"/>
                <a:cs typeface="Tahoma" panose="020B0604030504040204" pitchFamily="34" charset="0"/>
              </a:rPr>
              <a:t>School Board Policy (Section 8546 of ESSA)</a:t>
            </a:r>
            <a:endParaRPr lang="en-US" altLang="en-US" sz="1350" b="1" dirty="0">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52400" y="1276350"/>
            <a:ext cx="8534400" cy="3429000"/>
          </a:xfrm>
        </p:spPr>
        <p:txBody>
          <a:bodyPr>
            <a:normAutofit/>
          </a:bodyPr>
          <a:lstStyle/>
          <a:p>
            <a:r>
              <a:rPr lang="en-US" sz="2400" dirty="0"/>
              <a:t>Does the LEA have in place regulations or policies that prohibit the LEA, or school, as well as any school employee, contractor, or agent, from providing a recommendation of employment for an employee, contractor, or agent that the LEA, or school, or the individual acting on behalf of the LEA, or school, knows, or has probable cause to believe, has engaged in sexual misconduct with a student or minor in violation of the law?  </a:t>
            </a:r>
          </a:p>
        </p:txBody>
      </p:sp>
    </p:spTree>
    <p:extLst>
      <p:ext uri="{BB962C8B-B14F-4D97-AF65-F5344CB8AC3E}">
        <p14:creationId xmlns:p14="http://schemas.microsoft.com/office/powerpoint/2010/main" val="12115416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Additional </a:t>
            </a:r>
            <a:r>
              <a:rPr lang="en-US" sz="4000" b="1" dirty="0"/>
              <a:t>D</a:t>
            </a:r>
            <a:r>
              <a:rPr lang="en-US" sz="4000" b="1" dirty="0" smtClean="0"/>
              <a:t>ocumentation </a:t>
            </a:r>
            <a:r>
              <a:rPr lang="en-US" sz="4000" b="1" dirty="0"/>
              <a:t>R</a:t>
            </a:r>
            <a:r>
              <a:rPr lang="en-US" sz="4000" b="1" dirty="0" smtClean="0"/>
              <a:t>equested</a:t>
            </a:r>
            <a:endParaRPr lang="en-US" sz="4000" b="1" dirty="0"/>
          </a:p>
        </p:txBody>
      </p:sp>
      <p:sp>
        <p:nvSpPr>
          <p:cNvPr id="3" name="Content Placeholder 2"/>
          <p:cNvSpPr>
            <a:spLocks noGrp="1"/>
          </p:cNvSpPr>
          <p:nvPr>
            <p:ph idx="1"/>
          </p:nvPr>
        </p:nvSpPr>
        <p:spPr>
          <a:xfrm>
            <a:off x="76200" y="971550"/>
            <a:ext cx="8229600" cy="3505200"/>
          </a:xfrm>
        </p:spPr>
        <p:txBody>
          <a:bodyPr>
            <a:normAutofit fontScale="92500" lnSpcReduction="10000"/>
          </a:bodyPr>
          <a:lstStyle/>
          <a:p>
            <a:pPr>
              <a:spcBef>
                <a:spcPts val="1350"/>
              </a:spcBef>
            </a:pPr>
            <a:r>
              <a:rPr lang="en-US" dirty="0" smtClean="0"/>
              <a:t>Head Start</a:t>
            </a:r>
            <a:r>
              <a:rPr lang="en-US" dirty="0"/>
              <a:t> </a:t>
            </a:r>
            <a:r>
              <a:rPr lang="en-US" dirty="0" smtClean="0"/>
              <a:t>Agreement</a:t>
            </a:r>
          </a:p>
          <a:p>
            <a:pPr>
              <a:spcBef>
                <a:spcPts val="1350"/>
              </a:spcBef>
            </a:pPr>
            <a:r>
              <a:rPr lang="en-US" dirty="0" smtClean="0"/>
              <a:t>Four weeks letter</a:t>
            </a:r>
          </a:p>
          <a:p>
            <a:pPr>
              <a:spcBef>
                <a:spcPts val="1350"/>
              </a:spcBef>
            </a:pPr>
            <a:r>
              <a:rPr lang="en-US" dirty="0" smtClean="0"/>
              <a:t>Parent and Family Engagement</a:t>
            </a:r>
          </a:p>
          <a:p>
            <a:pPr lvl="1">
              <a:spcBef>
                <a:spcPts val="1350"/>
              </a:spcBef>
            </a:pPr>
            <a:r>
              <a:rPr lang="en-US" dirty="0" smtClean="0"/>
              <a:t>Technical </a:t>
            </a:r>
            <a:r>
              <a:rPr lang="en-US" dirty="0"/>
              <a:t>assistance to schools on policy development and building capacity of parents for </a:t>
            </a:r>
            <a:r>
              <a:rPr lang="en-US" dirty="0" smtClean="0"/>
              <a:t>engagement</a:t>
            </a:r>
          </a:p>
          <a:p>
            <a:pPr lvl="1">
              <a:spcBef>
                <a:spcPts val="1350"/>
              </a:spcBef>
            </a:pPr>
            <a:r>
              <a:rPr lang="en-US" dirty="0" smtClean="0"/>
              <a:t>Collecting evidence of parent feedback on the Title I application, parent events, schoolwide plans</a:t>
            </a:r>
          </a:p>
          <a:p>
            <a:endParaRPr lang="en-US" dirty="0"/>
          </a:p>
        </p:txBody>
      </p:sp>
    </p:spTree>
    <p:extLst>
      <p:ext uri="{BB962C8B-B14F-4D97-AF65-F5344CB8AC3E}">
        <p14:creationId xmlns:p14="http://schemas.microsoft.com/office/powerpoint/2010/main" val="3133718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Other Additional </a:t>
            </a:r>
            <a:r>
              <a:rPr lang="en-US" sz="3600" b="1" dirty="0"/>
              <a:t>D</a:t>
            </a:r>
            <a:r>
              <a:rPr lang="en-US" sz="3600" b="1" dirty="0" smtClean="0"/>
              <a:t>ocumentation </a:t>
            </a:r>
            <a:r>
              <a:rPr lang="en-US" sz="3600" b="1" dirty="0"/>
              <a:t>R</a:t>
            </a:r>
            <a:r>
              <a:rPr lang="en-US" sz="3600" b="1" dirty="0" smtClean="0"/>
              <a:t>equested</a:t>
            </a:r>
            <a:endParaRPr lang="en-US" sz="3600" b="1" dirty="0"/>
          </a:p>
        </p:txBody>
      </p:sp>
      <p:sp>
        <p:nvSpPr>
          <p:cNvPr id="3" name="Content Placeholder 2"/>
          <p:cNvSpPr>
            <a:spLocks noGrp="1"/>
          </p:cNvSpPr>
          <p:nvPr>
            <p:ph idx="1"/>
          </p:nvPr>
        </p:nvSpPr>
        <p:spPr>
          <a:xfrm>
            <a:off x="457200" y="971551"/>
            <a:ext cx="8229600" cy="3352800"/>
          </a:xfrm>
        </p:spPr>
        <p:txBody>
          <a:bodyPr>
            <a:normAutofit/>
          </a:bodyPr>
          <a:lstStyle/>
          <a:p>
            <a:pPr>
              <a:lnSpc>
                <a:spcPct val="120000"/>
              </a:lnSpc>
            </a:pPr>
            <a:r>
              <a:rPr lang="en-US" dirty="0"/>
              <a:t>P</a:t>
            </a:r>
            <a:r>
              <a:rPr lang="en-US" dirty="0" smtClean="0"/>
              <a:t>roper </a:t>
            </a:r>
            <a:r>
              <a:rPr lang="en-US" dirty="0"/>
              <a:t>distribution of Title I, Part A, funds to all eligible </a:t>
            </a:r>
            <a:r>
              <a:rPr lang="en-US" dirty="0" smtClean="0"/>
              <a:t>schools</a:t>
            </a:r>
          </a:p>
          <a:p>
            <a:pPr>
              <a:lnSpc>
                <a:spcPct val="120000"/>
              </a:lnSpc>
            </a:pPr>
            <a:r>
              <a:rPr lang="en-US" dirty="0" smtClean="0"/>
              <a:t>Annual meeting</a:t>
            </a:r>
          </a:p>
          <a:p>
            <a:pPr>
              <a:lnSpc>
                <a:spcPct val="110000"/>
              </a:lnSpc>
            </a:pPr>
            <a:r>
              <a:rPr lang="en-US" dirty="0" smtClean="0"/>
              <a:t>Time </a:t>
            </a:r>
            <a:r>
              <a:rPr lang="en-US" dirty="0"/>
              <a:t>and attendance for Title I paid </a:t>
            </a:r>
            <a:r>
              <a:rPr lang="en-US" dirty="0" smtClean="0"/>
              <a:t>staff</a:t>
            </a:r>
          </a:p>
          <a:p>
            <a:endParaRPr lang="en-US" dirty="0"/>
          </a:p>
        </p:txBody>
      </p:sp>
    </p:spTree>
    <p:extLst>
      <p:ext uri="{BB962C8B-B14F-4D97-AF65-F5344CB8AC3E}">
        <p14:creationId xmlns:p14="http://schemas.microsoft.com/office/powerpoint/2010/main" val="2648711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Types of Monitoring</a:t>
            </a:r>
          </a:p>
        </p:txBody>
      </p:sp>
      <p:sp>
        <p:nvSpPr>
          <p:cNvPr id="3" name="Content Placeholder 2"/>
          <p:cNvSpPr>
            <a:spLocks noGrp="1"/>
          </p:cNvSpPr>
          <p:nvPr>
            <p:ph idx="1"/>
          </p:nvPr>
        </p:nvSpPr>
        <p:spPr>
          <a:xfrm>
            <a:off x="228600" y="742950"/>
            <a:ext cx="8458200" cy="3657599"/>
          </a:xfrm>
        </p:spPr>
        <p:txBody>
          <a:bodyPr>
            <a:normAutofit fontScale="77500" lnSpcReduction="20000"/>
          </a:bodyPr>
          <a:lstStyle/>
          <a:p>
            <a:pPr marL="342900" lvl="1" indent="0">
              <a:buNone/>
            </a:pPr>
            <a:endParaRPr lang="en-US" sz="825" b="1" dirty="0"/>
          </a:p>
          <a:p>
            <a:pPr>
              <a:buClrTx/>
              <a:buFont typeface="Arial" panose="020B0604020202020204" pitchFamily="34" charset="0"/>
              <a:buChar char="•"/>
            </a:pPr>
            <a:r>
              <a:rPr lang="en-US" sz="3600" dirty="0"/>
              <a:t>Monitoring types</a:t>
            </a:r>
          </a:p>
          <a:p>
            <a:pPr lvl="1">
              <a:buClrTx/>
              <a:buFont typeface="Arial" panose="020B0604020202020204" pitchFamily="34" charset="0"/>
              <a:buChar char="•"/>
            </a:pPr>
            <a:r>
              <a:rPr lang="en-US" sz="3100" dirty="0" smtClean="0"/>
              <a:t>Onsite</a:t>
            </a:r>
          </a:p>
          <a:p>
            <a:pPr lvl="2">
              <a:buClrTx/>
              <a:buFont typeface="Arial" panose="020B0604020202020204" pitchFamily="34" charset="0"/>
              <a:buChar char="•"/>
            </a:pPr>
            <a:r>
              <a:rPr lang="en-US" sz="3100" dirty="0"/>
              <a:t>Approximately 3 - 4 hours</a:t>
            </a:r>
          </a:p>
          <a:p>
            <a:pPr lvl="2">
              <a:buClrTx/>
              <a:buFont typeface="Arial" panose="020B0604020202020204" pitchFamily="34" charset="0"/>
              <a:buChar char="•"/>
            </a:pPr>
            <a:r>
              <a:rPr lang="en-US" sz="3100" dirty="0"/>
              <a:t>Work space is needed </a:t>
            </a:r>
          </a:p>
          <a:p>
            <a:pPr lvl="1">
              <a:buClrTx/>
              <a:buFont typeface="Arial" panose="020B0604020202020204" pitchFamily="34" charset="0"/>
              <a:buChar char="•"/>
            </a:pPr>
            <a:r>
              <a:rPr lang="en-US" sz="3100" dirty="0" smtClean="0"/>
              <a:t>Virtual</a:t>
            </a:r>
          </a:p>
          <a:p>
            <a:pPr lvl="2">
              <a:buClrTx/>
              <a:buFont typeface="Arial" panose="020B0604020202020204" pitchFamily="34" charset="0"/>
              <a:buChar char="•"/>
            </a:pPr>
            <a:r>
              <a:rPr lang="en-US" sz="3100" dirty="0"/>
              <a:t>Approximately 1 - 2 hours</a:t>
            </a:r>
          </a:p>
          <a:p>
            <a:pPr marL="685800" lvl="2" indent="0">
              <a:buNone/>
            </a:pPr>
            <a:endParaRPr lang="en-US" sz="3000" dirty="0"/>
          </a:p>
          <a:p>
            <a:r>
              <a:rPr lang="en-US" sz="3100" dirty="0"/>
              <a:t>Division coordinators are expected to be in attendance for the FPM, and other relevant personnel as appropriate</a:t>
            </a:r>
            <a:r>
              <a:rPr lang="en-US" sz="3100" dirty="0" smtClean="0"/>
              <a:t>.</a:t>
            </a:r>
            <a:endParaRPr lang="en-US" sz="3100" dirty="0"/>
          </a:p>
        </p:txBody>
      </p:sp>
    </p:spTree>
    <p:extLst>
      <p:ext uri="{BB962C8B-B14F-4D97-AF65-F5344CB8AC3E}">
        <p14:creationId xmlns:p14="http://schemas.microsoft.com/office/powerpoint/2010/main" val="6348221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smtClean="0"/>
              <a:t>FPM </a:t>
            </a:r>
            <a:r>
              <a:rPr lang="en-US" altLang="en-US" b="1" dirty="0" err="1" smtClean="0"/>
              <a:t>VDOE</a:t>
            </a:r>
            <a:r>
              <a:rPr lang="en-US" altLang="en-US" b="1" dirty="0" smtClean="0"/>
              <a:t> Timeline</a:t>
            </a:r>
            <a:endParaRPr lang="en-US" b="1" dirty="0"/>
          </a:p>
        </p:txBody>
      </p:sp>
      <p:sp>
        <p:nvSpPr>
          <p:cNvPr id="3" name="Content Placeholder 2"/>
          <p:cNvSpPr>
            <a:spLocks noGrp="1"/>
          </p:cNvSpPr>
          <p:nvPr>
            <p:ph idx="1"/>
          </p:nvPr>
        </p:nvSpPr>
        <p:spPr>
          <a:xfrm>
            <a:off x="304800" y="887812"/>
            <a:ext cx="8382000" cy="3276600"/>
          </a:xfrm>
        </p:spPr>
        <p:txBody>
          <a:bodyPr>
            <a:noAutofit/>
          </a:bodyPr>
          <a:lstStyle/>
          <a:p>
            <a:r>
              <a:rPr lang="en-US" sz="2000" dirty="0" smtClean="0"/>
              <a:t>Summer - identified school divisions attend the federal program monitoring session during the Virtual Coordinator’s Academy</a:t>
            </a:r>
          </a:p>
          <a:p>
            <a:endParaRPr lang="en-US" sz="2000" dirty="0" smtClean="0"/>
          </a:p>
          <a:p>
            <a:r>
              <a:rPr lang="en-US" sz="2000" dirty="0" smtClean="0"/>
              <a:t>October - VDOE </a:t>
            </a:r>
            <a:r>
              <a:rPr lang="en-US" sz="2000" dirty="0"/>
              <a:t>p</a:t>
            </a:r>
            <a:r>
              <a:rPr lang="en-US" sz="2000" dirty="0" smtClean="0"/>
              <a:t>rogram </a:t>
            </a:r>
            <a:r>
              <a:rPr lang="en-US" sz="2000" dirty="0"/>
              <a:t>s</a:t>
            </a:r>
            <a:r>
              <a:rPr lang="en-US" sz="2000" dirty="0" smtClean="0"/>
              <a:t>pecialists provide webinars to discuss specific program requirements and protocol documents are released</a:t>
            </a:r>
          </a:p>
          <a:p>
            <a:endParaRPr lang="en-US" sz="2000" dirty="0" smtClean="0"/>
          </a:p>
          <a:p>
            <a:r>
              <a:rPr lang="en-US" sz="2000" dirty="0" smtClean="0"/>
              <a:t>January through March - on-site and virtual monitoring visits take place and technical assistance is provided</a:t>
            </a:r>
          </a:p>
          <a:p>
            <a:endParaRPr lang="en-US" sz="2000" dirty="0" smtClean="0"/>
          </a:p>
          <a:p>
            <a:r>
              <a:rPr lang="en-US" sz="2000" dirty="0" smtClean="0"/>
              <a:t>May</a:t>
            </a:r>
            <a:r>
              <a:rPr lang="en-US" sz="2000" dirty="0"/>
              <a:t> </a:t>
            </a:r>
            <a:r>
              <a:rPr lang="en-US" sz="2000" dirty="0" smtClean="0"/>
              <a:t>- compliance letters are sent to superintendents</a:t>
            </a:r>
            <a:endParaRPr lang="en-US" sz="2000" dirty="0"/>
          </a:p>
        </p:txBody>
      </p:sp>
    </p:spTree>
    <p:extLst>
      <p:ext uri="{BB962C8B-B14F-4D97-AF65-F5344CB8AC3E}">
        <p14:creationId xmlns:p14="http://schemas.microsoft.com/office/powerpoint/2010/main" val="40937327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smtClean="0"/>
              <a:t>FPM Division Process</a:t>
            </a:r>
            <a:endParaRPr lang="en-US" b="1" dirty="0"/>
          </a:p>
        </p:txBody>
      </p:sp>
      <p:sp>
        <p:nvSpPr>
          <p:cNvPr id="3" name="Content Placeholder 2"/>
          <p:cNvSpPr>
            <a:spLocks noGrp="1"/>
          </p:cNvSpPr>
          <p:nvPr>
            <p:ph idx="1"/>
          </p:nvPr>
        </p:nvSpPr>
        <p:spPr>
          <a:xfrm>
            <a:off x="152400" y="1047751"/>
            <a:ext cx="8534400" cy="3276600"/>
          </a:xfrm>
        </p:spPr>
        <p:txBody>
          <a:bodyPr>
            <a:normAutofit/>
          </a:bodyPr>
          <a:lstStyle/>
          <a:p>
            <a:r>
              <a:rPr lang="en-US" sz="3000" dirty="0" smtClean="0"/>
              <a:t>Begin by reviewing the protocol documents on the VDOE FPM webpage. </a:t>
            </a:r>
            <a:endParaRPr lang="en-US" sz="3000" dirty="0"/>
          </a:p>
          <a:p>
            <a:r>
              <a:rPr lang="en-US" sz="3000" dirty="0" smtClean="0"/>
              <a:t>Collect the monitoring evidence and begin organizing the evidence by protocol number.</a:t>
            </a:r>
            <a:endParaRPr lang="en-US" sz="3000" dirty="0"/>
          </a:p>
          <a:p>
            <a:r>
              <a:rPr lang="en-US" sz="3000" dirty="0" smtClean="0"/>
              <a:t>Use this time to evaluate your program.</a:t>
            </a:r>
          </a:p>
        </p:txBody>
      </p:sp>
    </p:spTree>
    <p:extLst>
      <p:ext uri="{BB962C8B-B14F-4D97-AF65-F5344CB8AC3E}">
        <p14:creationId xmlns:p14="http://schemas.microsoft.com/office/powerpoint/2010/main" val="36740938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smtClean="0"/>
              <a:t>FPM Division Process</a:t>
            </a:r>
            <a:r>
              <a:rPr lang="en-US" altLang="en-US" dirty="0" smtClean="0"/>
              <a:t> </a:t>
            </a:r>
            <a:br>
              <a:rPr lang="en-US" altLang="en-US" dirty="0" smtClean="0"/>
            </a:br>
            <a:r>
              <a:rPr lang="en-US" altLang="en-US" sz="1350" dirty="0"/>
              <a:t>continued</a:t>
            </a:r>
            <a:endParaRPr lang="en-US" sz="1350" dirty="0"/>
          </a:p>
        </p:txBody>
      </p:sp>
      <p:sp>
        <p:nvSpPr>
          <p:cNvPr id="3" name="Content Placeholder 2"/>
          <p:cNvSpPr>
            <a:spLocks noGrp="1"/>
          </p:cNvSpPr>
          <p:nvPr>
            <p:ph idx="1"/>
          </p:nvPr>
        </p:nvSpPr>
        <p:spPr>
          <a:xfrm>
            <a:off x="457200" y="1200151"/>
            <a:ext cx="8229600" cy="3276599"/>
          </a:xfrm>
        </p:spPr>
        <p:txBody>
          <a:bodyPr>
            <a:normAutofit fontScale="92500" lnSpcReduction="10000"/>
          </a:bodyPr>
          <a:lstStyle/>
          <a:p>
            <a:r>
              <a:rPr lang="en-US" dirty="0"/>
              <a:t>Contact your assigned </a:t>
            </a:r>
            <a:r>
              <a:rPr lang="en-US" dirty="0" err="1"/>
              <a:t>VDOE</a:t>
            </a:r>
            <a:r>
              <a:rPr lang="en-US" dirty="0"/>
              <a:t> program specialist if you have any questions about the requirements on the protocol document.</a:t>
            </a:r>
          </a:p>
          <a:p>
            <a:endParaRPr lang="en-US" sz="900" dirty="0"/>
          </a:p>
          <a:p>
            <a:r>
              <a:rPr lang="en-US" dirty="0"/>
              <a:t>Program specialists will contact coordinators to schedule monitoring visits and inform coordinators if the visit will be an onsite or a virtual monitoring.</a:t>
            </a:r>
          </a:p>
          <a:p>
            <a:endParaRPr lang="en-US" sz="2325" dirty="0"/>
          </a:p>
        </p:txBody>
      </p:sp>
    </p:spTree>
    <p:extLst>
      <p:ext uri="{BB962C8B-B14F-4D97-AF65-F5344CB8AC3E}">
        <p14:creationId xmlns:p14="http://schemas.microsoft.com/office/powerpoint/2010/main" val="23771524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t>Follow-up to Monitoring </a:t>
            </a:r>
          </a:p>
        </p:txBody>
      </p:sp>
      <p:sp>
        <p:nvSpPr>
          <p:cNvPr id="3" name="Content Placeholder 2"/>
          <p:cNvSpPr>
            <a:spLocks noGrp="1"/>
          </p:cNvSpPr>
          <p:nvPr>
            <p:ph idx="1"/>
          </p:nvPr>
        </p:nvSpPr>
        <p:spPr>
          <a:xfrm>
            <a:off x="76200" y="895350"/>
            <a:ext cx="8229600" cy="3733800"/>
          </a:xfrm>
        </p:spPr>
        <p:txBody>
          <a:bodyPr>
            <a:normAutofit lnSpcReduction="10000"/>
          </a:bodyPr>
          <a:lstStyle/>
          <a:p>
            <a:pPr>
              <a:buClrTx/>
              <a:buFont typeface="Arial" panose="020B0604020202020204" pitchFamily="34" charset="0"/>
              <a:buChar char="•"/>
            </a:pPr>
            <a:r>
              <a:rPr lang="en-US" dirty="0" smtClean="0"/>
              <a:t>At the end of each monitoring visit, next steps will be discussed.</a:t>
            </a:r>
          </a:p>
          <a:p>
            <a:pPr lvl="1">
              <a:buClrTx/>
              <a:buFont typeface="Arial" panose="020B0604020202020204" pitchFamily="34" charset="0"/>
              <a:buChar char="•"/>
            </a:pPr>
            <a:r>
              <a:rPr lang="en-US" sz="2100" dirty="0"/>
              <a:t>Divisions will be permitted time to submit additional evidence if necessary</a:t>
            </a:r>
          </a:p>
          <a:p>
            <a:r>
              <a:rPr lang="en-US" dirty="0" smtClean="0"/>
              <a:t>Monitoring </a:t>
            </a:r>
            <a:r>
              <a:rPr lang="en-US" dirty="0"/>
              <a:t>letters are </a:t>
            </a:r>
            <a:r>
              <a:rPr lang="en-US" dirty="0" smtClean="0"/>
              <a:t>typically distributed </a:t>
            </a:r>
            <a:r>
              <a:rPr lang="en-US" dirty="0"/>
              <a:t>in May.</a:t>
            </a:r>
          </a:p>
          <a:p>
            <a:pPr lvl="1">
              <a:buClrTx/>
              <a:buFont typeface="Arial" panose="020B0604020202020204" pitchFamily="34" charset="0"/>
              <a:buChar char="•"/>
            </a:pPr>
            <a:r>
              <a:rPr lang="en-US" sz="2100" dirty="0"/>
              <a:t>Compliance (no findings) – no further action</a:t>
            </a:r>
          </a:p>
          <a:p>
            <a:pPr lvl="1">
              <a:buClrTx/>
              <a:buFont typeface="Arial" panose="020B0604020202020204" pitchFamily="34" charset="0"/>
              <a:buChar char="•"/>
            </a:pPr>
            <a:r>
              <a:rPr lang="en-US" sz="2100" dirty="0"/>
              <a:t>Non-compliance (one or more findings) – specific documentation is requested</a:t>
            </a:r>
          </a:p>
        </p:txBody>
      </p:sp>
    </p:spTree>
    <p:extLst>
      <p:ext uri="{BB962C8B-B14F-4D97-AF65-F5344CB8AC3E}">
        <p14:creationId xmlns:p14="http://schemas.microsoft.com/office/powerpoint/2010/main" val="29549502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Corrective Action Plan</a:t>
            </a:r>
            <a:endParaRPr lang="en-US" b="1" dirty="0"/>
          </a:p>
        </p:txBody>
      </p:sp>
      <p:sp>
        <p:nvSpPr>
          <p:cNvPr id="3" name="Content Placeholder 2"/>
          <p:cNvSpPr>
            <a:spLocks noGrp="1"/>
          </p:cNvSpPr>
          <p:nvPr>
            <p:ph idx="1"/>
          </p:nvPr>
        </p:nvSpPr>
        <p:spPr/>
        <p:txBody>
          <a:bodyPr>
            <a:normAutofit lnSpcReduction="10000"/>
          </a:bodyPr>
          <a:lstStyle/>
          <a:p>
            <a:r>
              <a:rPr lang="en-US" dirty="0" smtClean="0"/>
              <a:t>Divisions will respond to any findings through a corrective action plan.</a:t>
            </a:r>
          </a:p>
          <a:p>
            <a:endParaRPr lang="en-US" sz="600" dirty="0"/>
          </a:p>
          <a:p>
            <a:r>
              <a:rPr lang="en-US" dirty="0" smtClean="0"/>
              <a:t>A deadline for the corrective action plan will be included in the monitoring letter.</a:t>
            </a:r>
          </a:p>
          <a:p>
            <a:endParaRPr lang="en-US" sz="600" dirty="0"/>
          </a:p>
          <a:p>
            <a:r>
              <a:rPr lang="en-US" dirty="0" smtClean="0"/>
              <a:t>Corrective action plans must be signed by the superintendent.</a:t>
            </a:r>
          </a:p>
        </p:txBody>
      </p:sp>
    </p:spTree>
    <p:extLst>
      <p:ext uri="{BB962C8B-B14F-4D97-AF65-F5344CB8AC3E}">
        <p14:creationId xmlns:p14="http://schemas.microsoft.com/office/powerpoint/2010/main" val="4939607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Disclaimer</a:t>
            </a:r>
            <a:endParaRPr lang="en-US" b="1" dirty="0"/>
          </a:p>
        </p:txBody>
      </p:sp>
      <p:sp>
        <p:nvSpPr>
          <p:cNvPr id="3" name="Content Placeholder 2"/>
          <p:cNvSpPr>
            <a:spLocks noGrp="1"/>
          </p:cNvSpPr>
          <p:nvPr>
            <p:ph idx="1"/>
          </p:nvPr>
        </p:nvSpPr>
        <p:spPr/>
        <p:txBody>
          <a:bodyPr>
            <a:normAutofit/>
          </a:bodyPr>
          <a:lstStyle/>
          <a:p>
            <a:pPr marL="82153" indent="0">
              <a:buNone/>
            </a:pPr>
            <a:r>
              <a:rPr lang="en-US" dirty="0" smtClean="0"/>
              <a:t>The Coordinator’s Academy </a:t>
            </a:r>
            <a:r>
              <a:rPr lang="en-US" dirty="0"/>
              <a:t>was planned under a grant from the U. S. Department of Education (USED). However, the content does not necessarily represent the policy of the USED, and you should not assume endorsement by the federal government.</a:t>
            </a:r>
          </a:p>
          <a:p>
            <a:pPr marL="82153" indent="0" algn="ctr">
              <a:buNone/>
            </a:pPr>
            <a:endParaRPr lang="en-US" dirty="0" smtClean="0">
              <a:solidFill>
                <a:srgbClr val="002060"/>
              </a:solidFill>
            </a:endParaRPr>
          </a:p>
        </p:txBody>
      </p:sp>
    </p:spTree>
    <p:extLst>
      <p:ext uri="{BB962C8B-B14F-4D97-AF65-F5344CB8AC3E}">
        <p14:creationId xmlns:p14="http://schemas.microsoft.com/office/powerpoint/2010/main" val="24051369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Corrective Action Plan</a:t>
            </a:r>
            <a:br>
              <a:rPr lang="en-US" b="1" dirty="0" smtClean="0"/>
            </a:br>
            <a:r>
              <a:rPr lang="en-US" sz="1500" b="1" dirty="0"/>
              <a:t>continued</a:t>
            </a:r>
            <a:endParaRPr lang="en-US" b="1" dirty="0"/>
          </a:p>
        </p:txBody>
      </p:sp>
      <p:sp>
        <p:nvSpPr>
          <p:cNvPr id="3" name="Content Placeholder 2"/>
          <p:cNvSpPr>
            <a:spLocks noGrp="1"/>
          </p:cNvSpPr>
          <p:nvPr>
            <p:ph idx="1"/>
          </p:nvPr>
        </p:nvSpPr>
        <p:spPr>
          <a:xfrm>
            <a:off x="228600" y="971551"/>
            <a:ext cx="8458200" cy="3352800"/>
          </a:xfrm>
        </p:spPr>
        <p:txBody>
          <a:bodyPr>
            <a:normAutofit fontScale="92500" lnSpcReduction="10000"/>
          </a:bodyPr>
          <a:lstStyle/>
          <a:p>
            <a:r>
              <a:rPr lang="en-US" dirty="0" smtClean="0"/>
              <a:t>There isn’t a specific format to the plan, but it must address the specific finding(s).</a:t>
            </a:r>
          </a:p>
          <a:p>
            <a:pPr lvl="1"/>
            <a:r>
              <a:rPr lang="en-US" dirty="0" smtClean="0"/>
              <a:t>Example</a:t>
            </a:r>
            <a:r>
              <a:rPr lang="en-US" dirty="0"/>
              <a:t>: If the finding was for teacher/staff qualifications and </a:t>
            </a:r>
            <a:r>
              <a:rPr lang="en-US" dirty="0" smtClean="0"/>
              <a:t>a fourth grade teacher is </a:t>
            </a:r>
            <a:r>
              <a:rPr lang="en-US" dirty="0"/>
              <a:t>not properly licensed, then how will that be addressed</a:t>
            </a:r>
            <a:r>
              <a:rPr lang="en-US" dirty="0" smtClean="0"/>
              <a:t>?</a:t>
            </a:r>
          </a:p>
          <a:p>
            <a:endParaRPr lang="en-US" sz="600" dirty="0"/>
          </a:p>
          <a:p>
            <a:r>
              <a:rPr lang="en-US" dirty="0" smtClean="0"/>
              <a:t>No formal actions are needed if recommendations are provided.</a:t>
            </a:r>
            <a:endParaRPr lang="en-US" dirty="0"/>
          </a:p>
        </p:txBody>
      </p:sp>
    </p:spTree>
    <p:extLst>
      <p:ext uri="{BB962C8B-B14F-4D97-AF65-F5344CB8AC3E}">
        <p14:creationId xmlns:p14="http://schemas.microsoft.com/office/powerpoint/2010/main" val="22036544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pPr algn="ctr"/>
            <a:r>
              <a:rPr lang="en-US" altLang="en-US" b="1" dirty="0"/>
              <a:t>FPM Protocol Document Location</a:t>
            </a:r>
            <a:endParaRPr lang="en-US" altLang="en-US" dirty="0"/>
          </a:p>
        </p:txBody>
      </p:sp>
      <p:pic>
        <p:nvPicPr>
          <p:cNvPr id="3" name="Picture 2"/>
          <p:cNvPicPr>
            <a:picLocks noChangeAspect="1"/>
          </p:cNvPicPr>
          <p:nvPr/>
        </p:nvPicPr>
        <p:blipFill>
          <a:blip r:embed="rId3"/>
          <a:stretch>
            <a:fillRect/>
          </a:stretch>
        </p:blipFill>
        <p:spPr>
          <a:xfrm>
            <a:off x="2057400" y="971550"/>
            <a:ext cx="4343400" cy="3366135"/>
          </a:xfrm>
          <a:prstGeom prst="rect">
            <a:avLst/>
          </a:prstGeom>
        </p:spPr>
      </p:pic>
    </p:spTree>
    <p:extLst>
      <p:ext uri="{BB962C8B-B14F-4D97-AF65-F5344CB8AC3E}">
        <p14:creationId xmlns:p14="http://schemas.microsoft.com/office/powerpoint/2010/main" val="28200155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smtClean="0"/>
              <a:t>FPM Protocol Document Organization</a:t>
            </a:r>
            <a:endParaRPr lang="en-US" b="1" dirty="0"/>
          </a:p>
        </p:txBody>
      </p:sp>
      <p:sp>
        <p:nvSpPr>
          <p:cNvPr id="3" name="Content Placeholder 2"/>
          <p:cNvSpPr>
            <a:spLocks noGrp="1"/>
          </p:cNvSpPr>
          <p:nvPr>
            <p:ph idx="1"/>
          </p:nvPr>
        </p:nvSpPr>
        <p:spPr>
          <a:xfrm>
            <a:off x="304800" y="971551"/>
            <a:ext cx="8382000" cy="3352800"/>
          </a:xfrm>
        </p:spPr>
        <p:txBody>
          <a:bodyPr>
            <a:noAutofit/>
          </a:bodyPr>
          <a:lstStyle/>
          <a:p>
            <a:r>
              <a:rPr lang="en-US" sz="2800" dirty="0" smtClean="0">
                <a:ea typeface="Tahoma" panose="020B0604030504040204" pitchFamily="34" charset="0"/>
                <a:cs typeface="Tahoma" panose="020B0604030504040204" pitchFamily="34" charset="0"/>
              </a:rPr>
              <a:t>The organization of the protocol documents will be different from the last year you were monitored, but much of the information included will be the same.</a:t>
            </a:r>
          </a:p>
          <a:p>
            <a:endParaRPr lang="en-US" sz="2800" dirty="0" smtClean="0">
              <a:ea typeface="Tahoma" panose="020B0604030504040204" pitchFamily="34" charset="0"/>
              <a:cs typeface="Tahoma" panose="020B0604030504040204" pitchFamily="34" charset="0"/>
            </a:endParaRPr>
          </a:p>
          <a:p>
            <a:r>
              <a:rPr lang="en-US" sz="2800" dirty="0" smtClean="0">
                <a:ea typeface="Tahoma" panose="020B0604030504040204" pitchFamily="34" charset="0"/>
                <a:cs typeface="Tahoma" panose="020B0604030504040204" pitchFamily="34" charset="0"/>
              </a:rPr>
              <a:t>Any changes to the protocol content will be explained during the monitoring webinars in the fall.</a:t>
            </a:r>
          </a:p>
        </p:txBody>
      </p:sp>
    </p:spTree>
    <p:extLst>
      <p:ext uri="{BB962C8B-B14F-4D97-AF65-F5344CB8AC3E}">
        <p14:creationId xmlns:p14="http://schemas.microsoft.com/office/powerpoint/2010/main" val="2950806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a:latin typeface="Calibri" panose="020F0502020204030204" pitchFamily="34" charset="0"/>
                <a:ea typeface="Tahoma" panose="020B0604030504040204" pitchFamily="34" charset="0"/>
                <a:cs typeface="Calibri" panose="020F0502020204030204" pitchFamily="34" charset="0"/>
              </a:rPr>
              <a:t>FPM Protocol </a:t>
            </a:r>
            <a:r>
              <a:rPr lang="en-US" altLang="en-US" b="1" dirty="0" smtClean="0">
                <a:latin typeface="Calibri" panose="020F0502020204030204" pitchFamily="34" charset="0"/>
                <a:ea typeface="Tahoma" panose="020B0604030504040204" pitchFamily="34" charset="0"/>
                <a:cs typeface="Calibri" panose="020F0502020204030204" pitchFamily="34" charset="0"/>
              </a:rPr>
              <a:t>Document Format</a:t>
            </a:r>
            <a:endParaRPr lang="en-US" b="1" dirty="0">
              <a:latin typeface="Calibri" panose="020F0502020204030204" pitchFamily="34" charset="0"/>
              <a:ea typeface="Tahoma" panose="020B0604030504040204" pitchFamily="34" charset="0"/>
              <a:cs typeface="Calibri" panose="020F0502020204030204" pitchFamily="34" charset="0"/>
            </a:endParaRPr>
          </a:p>
        </p:txBody>
      </p:sp>
      <p:sp>
        <p:nvSpPr>
          <p:cNvPr id="3" name="Content Placeholder 2"/>
          <p:cNvSpPr>
            <a:spLocks noGrp="1"/>
          </p:cNvSpPr>
          <p:nvPr>
            <p:ph idx="1"/>
          </p:nvPr>
        </p:nvSpPr>
        <p:spPr>
          <a:xfrm>
            <a:off x="457200" y="971551"/>
            <a:ext cx="8229600" cy="3352800"/>
          </a:xfrm>
        </p:spPr>
        <p:txBody>
          <a:bodyPr>
            <a:normAutofit/>
          </a:bodyPr>
          <a:lstStyle/>
          <a:p>
            <a:r>
              <a:rPr lang="en-US" dirty="0">
                <a:ea typeface="Tahoma" panose="020B0604030504040204" pitchFamily="34" charset="0"/>
                <a:cs typeface="Tahoma" panose="020B0604030504040204" pitchFamily="34" charset="0"/>
              </a:rPr>
              <a:t>Protocol changes were made </a:t>
            </a:r>
            <a:r>
              <a:rPr lang="en-US" dirty="0" smtClean="0">
                <a:ea typeface="Tahoma" panose="020B0604030504040204" pitchFamily="34" charset="0"/>
                <a:cs typeface="Tahoma" panose="020B0604030504040204" pitchFamily="34" charset="0"/>
              </a:rPr>
              <a:t>based on ESSA.</a:t>
            </a:r>
            <a:endParaRPr lang="en-US" dirty="0">
              <a:ea typeface="Tahoma" panose="020B0604030504040204" pitchFamily="34" charset="0"/>
              <a:cs typeface="Tahoma" panose="020B0604030504040204" pitchFamily="34" charset="0"/>
            </a:endParaRPr>
          </a:p>
          <a:p>
            <a:endParaRPr lang="en-US" sz="600" dirty="0">
              <a:ea typeface="Tahoma" panose="020B0604030504040204" pitchFamily="34" charset="0"/>
              <a:cs typeface="Tahoma" panose="020B0604030504040204" pitchFamily="34" charset="0"/>
            </a:endParaRPr>
          </a:p>
          <a:p>
            <a:r>
              <a:rPr lang="en-US" dirty="0" smtClean="0">
                <a:ea typeface="Tahoma" panose="020B0604030504040204" pitchFamily="34" charset="0"/>
                <a:cs typeface="Tahoma" panose="020B0604030504040204" pitchFamily="34" charset="0"/>
              </a:rPr>
              <a:t>The web accessible format makes entering LEA responses easier.</a:t>
            </a:r>
          </a:p>
          <a:p>
            <a:endParaRPr lang="en-US" sz="600" dirty="0">
              <a:ea typeface="Tahoma" panose="020B0604030504040204" pitchFamily="34" charset="0"/>
              <a:cs typeface="Tahoma" panose="020B0604030504040204" pitchFamily="34" charset="0"/>
            </a:endParaRPr>
          </a:p>
          <a:p>
            <a:r>
              <a:rPr lang="en-US" dirty="0" smtClean="0">
                <a:ea typeface="Tahoma" panose="020B0604030504040204" pitchFamily="34" charset="0"/>
                <a:cs typeface="Tahoma" panose="020B0604030504040204" pitchFamily="34" charset="0"/>
              </a:rPr>
              <a:t>The format is linear and all tables have been eliminated.</a:t>
            </a:r>
          </a:p>
          <a:p>
            <a:endParaRPr lang="en-US" sz="600" b="1" dirty="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048204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FPM Protocol Questions</a:t>
            </a:r>
            <a:endParaRPr lang="en-US" b="1" dirty="0"/>
          </a:p>
        </p:txBody>
      </p:sp>
      <p:sp>
        <p:nvSpPr>
          <p:cNvPr id="3" name="Content Placeholder 2"/>
          <p:cNvSpPr>
            <a:spLocks noGrp="1"/>
          </p:cNvSpPr>
          <p:nvPr>
            <p:ph idx="1"/>
          </p:nvPr>
        </p:nvSpPr>
        <p:spPr>
          <a:xfrm>
            <a:off x="457200" y="1047751"/>
            <a:ext cx="8229600" cy="3276600"/>
          </a:xfrm>
        </p:spPr>
        <p:txBody>
          <a:bodyPr>
            <a:noAutofit/>
          </a:bodyPr>
          <a:lstStyle/>
          <a:p>
            <a:r>
              <a:rPr lang="en-US" sz="2800" dirty="0">
                <a:ea typeface="Tahoma" panose="020B0604030504040204" pitchFamily="34" charset="0"/>
                <a:cs typeface="Tahoma" panose="020B0604030504040204" pitchFamily="34" charset="0"/>
              </a:rPr>
              <a:t>Q</a:t>
            </a:r>
            <a:r>
              <a:rPr lang="en-US" sz="2800" dirty="0" smtClean="0">
                <a:ea typeface="Tahoma" panose="020B0604030504040204" pitchFamily="34" charset="0"/>
                <a:cs typeface="Tahoma" panose="020B0604030504040204" pitchFamily="34" charset="0"/>
              </a:rPr>
              <a:t>uestions in </a:t>
            </a:r>
            <a:r>
              <a:rPr lang="en-US" sz="2800" dirty="0">
                <a:ea typeface="Tahoma" panose="020B0604030504040204" pitchFamily="34" charset="0"/>
                <a:cs typeface="Tahoma" panose="020B0604030504040204" pitchFamily="34" charset="0"/>
              </a:rPr>
              <a:t>red text do not need to be completed</a:t>
            </a:r>
            <a:r>
              <a:rPr lang="en-US" sz="2800" dirty="0" smtClean="0">
                <a:ea typeface="Tahoma" panose="020B0604030504040204" pitchFamily="34" charset="0"/>
                <a:cs typeface="Tahoma" panose="020B0604030504040204" pitchFamily="34" charset="0"/>
              </a:rPr>
              <a:t>.</a:t>
            </a:r>
            <a:endParaRPr lang="en-US" sz="2800" dirty="0">
              <a:ea typeface="Tahoma" panose="020B0604030504040204" pitchFamily="34" charset="0"/>
              <a:cs typeface="Tahoma" panose="020B0604030504040204" pitchFamily="34" charset="0"/>
            </a:endParaRPr>
          </a:p>
          <a:p>
            <a:r>
              <a:rPr lang="en-US" sz="2800" dirty="0" smtClean="0">
                <a:ea typeface="Tahoma" panose="020B0604030504040204" pitchFamily="34" charset="0"/>
                <a:cs typeface="Tahoma" panose="020B0604030504040204" pitchFamily="34" charset="0"/>
              </a:rPr>
              <a:t>Interview questions serve as a guide to answering the protocol questions.</a:t>
            </a:r>
            <a:endParaRPr lang="en-US" sz="2800" dirty="0">
              <a:ea typeface="Tahoma" panose="020B0604030504040204" pitchFamily="34" charset="0"/>
              <a:cs typeface="Tahoma" panose="020B0604030504040204" pitchFamily="34" charset="0"/>
            </a:endParaRPr>
          </a:p>
          <a:p>
            <a:r>
              <a:rPr lang="en-US" sz="2800" dirty="0" smtClean="0">
                <a:ea typeface="Tahoma" panose="020B0604030504040204" pitchFamily="34" charset="0"/>
                <a:cs typeface="Tahoma" panose="020B0604030504040204" pitchFamily="34" charset="0"/>
              </a:rPr>
              <a:t>Acceptable evidence are examples of documentation that can be provided as evidence.</a:t>
            </a:r>
          </a:p>
        </p:txBody>
      </p:sp>
    </p:spTree>
    <p:extLst>
      <p:ext uri="{BB962C8B-B14F-4D97-AF65-F5344CB8AC3E}">
        <p14:creationId xmlns:p14="http://schemas.microsoft.com/office/powerpoint/2010/main" val="28606769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smtClean="0"/>
              <a:t>FPM Protocol Question Example</a:t>
            </a:r>
            <a:endParaRPr lang="en-US" b="1" dirty="0"/>
          </a:p>
        </p:txBody>
      </p:sp>
      <p:pic>
        <p:nvPicPr>
          <p:cNvPr id="4" name="Picture 3"/>
          <p:cNvPicPr>
            <a:picLocks noChangeAspect="1"/>
          </p:cNvPicPr>
          <p:nvPr/>
        </p:nvPicPr>
        <p:blipFill>
          <a:blip r:embed="rId2"/>
          <a:stretch>
            <a:fillRect/>
          </a:stretch>
        </p:blipFill>
        <p:spPr>
          <a:xfrm>
            <a:off x="1066800" y="895350"/>
            <a:ext cx="6669489" cy="3423006"/>
          </a:xfrm>
          <a:prstGeom prst="rect">
            <a:avLst/>
          </a:prstGeom>
        </p:spPr>
      </p:pic>
    </p:spTree>
    <p:extLst>
      <p:ext uri="{BB962C8B-B14F-4D97-AF65-F5344CB8AC3E}">
        <p14:creationId xmlns:p14="http://schemas.microsoft.com/office/powerpoint/2010/main" val="27381017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Acceptable Evidence</a:t>
            </a:r>
            <a:endParaRPr lang="en-US" b="1" dirty="0"/>
          </a:p>
        </p:txBody>
      </p:sp>
      <p:sp>
        <p:nvSpPr>
          <p:cNvPr id="3" name="Content Placeholder 2"/>
          <p:cNvSpPr>
            <a:spLocks noGrp="1"/>
          </p:cNvSpPr>
          <p:nvPr>
            <p:ph idx="1"/>
          </p:nvPr>
        </p:nvSpPr>
        <p:spPr>
          <a:xfrm>
            <a:off x="0" y="858371"/>
            <a:ext cx="9144000" cy="3770779"/>
          </a:xfrm>
        </p:spPr>
        <p:txBody>
          <a:bodyPr>
            <a:normAutofit fontScale="92500" lnSpcReduction="20000"/>
          </a:bodyPr>
          <a:lstStyle/>
          <a:p>
            <a:r>
              <a:rPr lang="en-US" sz="2600" dirty="0"/>
              <a:t>Acceptable Evidence that is required will be listed </a:t>
            </a:r>
            <a:r>
              <a:rPr lang="en-US" sz="2600" dirty="0" smtClean="0"/>
              <a:t>with the word </a:t>
            </a:r>
            <a:r>
              <a:rPr lang="en-US" sz="2600" dirty="0"/>
              <a:t>“</a:t>
            </a:r>
            <a:r>
              <a:rPr lang="en-US" sz="2600" dirty="0" smtClean="0"/>
              <a:t>and”; “or” indicates that one or more of the items listed will be accepted.</a:t>
            </a:r>
          </a:p>
          <a:p>
            <a:endParaRPr lang="en-US" sz="900" dirty="0" smtClean="0"/>
          </a:p>
          <a:p>
            <a:pPr indent="-55563">
              <a:lnSpc>
                <a:spcPct val="115000"/>
              </a:lnSpc>
              <a:spcBef>
                <a:spcPts val="200"/>
              </a:spcBef>
              <a:buNone/>
            </a:pPr>
            <a:r>
              <a:rPr lang="en-US" sz="1900" dirty="0">
                <a:ea typeface="Times New Roman" panose="02020603050405020304" pitchFamily="18" charset="0"/>
              </a:rPr>
              <a:t>Guiding Question</a:t>
            </a:r>
          </a:p>
          <a:p>
            <a:pPr marL="574675" indent="0">
              <a:spcBef>
                <a:spcPts val="100"/>
              </a:spcBef>
              <a:spcAft>
                <a:spcPts val="100"/>
              </a:spcAft>
              <a:buNone/>
            </a:pPr>
            <a:r>
              <a:rPr lang="en-US" sz="1900" dirty="0" smtClean="0">
                <a:ea typeface="Times New Roman" panose="02020603050405020304" pitchFamily="18" charset="0"/>
              </a:rPr>
              <a:t>Does </a:t>
            </a:r>
            <a:r>
              <a:rPr lang="en-US" sz="1900" dirty="0">
                <a:ea typeface="Times New Roman" panose="02020603050405020304" pitchFamily="18" charset="0"/>
              </a:rPr>
              <a:t>the LEA </a:t>
            </a:r>
            <a:r>
              <a:rPr lang="en-US" sz="1900" dirty="0" smtClean="0">
                <a:ea typeface="Times New Roman" panose="02020603050405020304" pitchFamily="18" charset="0"/>
              </a:rPr>
              <a:t>hold, and send notice of opportunities for, regular meetings for the purpose of formulating and responding to recommendations from parents of students assisted under Title I, Part A or Title III, Part A?</a:t>
            </a:r>
            <a:endParaRPr lang="en-US" sz="1900" dirty="0">
              <a:ea typeface="Times New Roman" panose="02020603050405020304" pitchFamily="18" charset="0"/>
            </a:endParaRPr>
          </a:p>
          <a:p>
            <a:pPr marL="914400">
              <a:spcBef>
                <a:spcPts val="100"/>
              </a:spcBef>
              <a:spcAft>
                <a:spcPts val="100"/>
              </a:spcAft>
              <a:buNone/>
            </a:pPr>
            <a:endParaRPr lang="en-US" sz="900" dirty="0">
              <a:ea typeface="Times New Roman" panose="02020603050405020304" pitchFamily="18" charset="0"/>
            </a:endParaRPr>
          </a:p>
          <a:p>
            <a:pPr marL="914400">
              <a:spcBef>
                <a:spcPts val="100"/>
              </a:spcBef>
              <a:buNone/>
            </a:pPr>
            <a:r>
              <a:rPr lang="en-US" sz="1900" dirty="0">
                <a:ea typeface="Times New Roman" panose="02020603050405020304" pitchFamily="18" charset="0"/>
              </a:rPr>
              <a:t>Acceptable </a:t>
            </a:r>
            <a:r>
              <a:rPr lang="en-US" sz="1900" dirty="0" smtClean="0">
                <a:ea typeface="Times New Roman" panose="02020603050405020304" pitchFamily="18" charset="0"/>
              </a:rPr>
              <a:t>Evidence</a:t>
            </a:r>
          </a:p>
          <a:p>
            <a:pPr marL="914400">
              <a:spcBef>
                <a:spcPts val="100"/>
              </a:spcBef>
            </a:pPr>
            <a:r>
              <a:rPr lang="en-US" sz="1900" dirty="0" smtClean="0">
                <a:ea typeface="Times New Roman" panose="02020603050405020304" pitchFamily="18" charset="0"/>
              </a:rPr>
              <a:t>Evidence of written and/or verbal communication with parents </a:t>
            </a:r>
            <a:r>
              <a:rPr lang="en-US" sz="1900" u="sng" dirty="0" smtClean="0">
                <a:solidFill>
                  <a:srgbClr val="FF0000"/>
                </a:solidFill>
                <a:ea typeface="Times New Roman" panose="02020603050405020304" pitchFamily="18" charset="0"/>
              </a:rPr>
              <a:t>and</a:t>
            </a:r>
          </a:p>
          <a:p>
            <a:pPr marL="914400">
              <a:spcBef>
                <a:spcPts val="100"/>
              </a:spcBef>
            </a:pPr>
            <a:r>
              <a:rPr lang="en-US" sz="1900" dirty="0" smtClean="0">
                <a:ea typeface="Times New Roman" panose="02020603050405020304" pitchFamily="18" charset="0"/>
              </a:rPr>
              <a:t>Fliers, email notifications, website notifications of meeting dates and times </a:t>
            </a:r>
            <a:r>
              <a:rPr lang="en-US" sz="1900" u="sng" dirty="0" smtClean="0">
                <a:solidFill>
                  <a:srgbClr val="FF0000"/>
                </a:solidFill>
                <a:ea typeface="Times New Roman" panose="02020603050405020304" pitchFamily="18" charset="0"/>
              </a:rPr>
              <a:t>or</a:t>
            </a:r>
          </a:p>
          <a:p>
            <a:pPr marL="914400">
              <a:spcBef>
                <a:spcPts val="100"/>
              </a:spcBef>
            </a:pPr>
            <a:r>
              <a:rPr lang="en-US" sz="1900" dirty="0" smtClean="0">
                <a:ea typeface="Times New Roman" panose="02020603050405020304" pitchFamily="18" charset="0"/>
              </a:rPr>
              <a:t>Meeting agendas </a:t>
            </a:r>
            <a:r>
              <a:rPr lang="en-US" sz="1900" u="sng" dirty="0" smtClean="0">
                <a:solidFill>
                  <a:srgbClr val="FF0000"/>
                </a:solidFill>
                <a:ea typeface="Times New Roman" panose="02020603050405020304" pitchFamily="18" charset="0"/>
              </a:rPr>
              <a:t>or</a:t>
            </a:r>
          </a:p>
          <a:p>
            <a:pPr marL="914400">
              <a:spcBef>
                <a:spcPts val="100"/>
              </a:spcBef>
            </a:pPr>
            <a:r>
              <a:rPr lang="en-US" sz="1900" dirty="0" smtClean="0">
                <a:ea typeface="Times New Roman" panose="02020603050405020304" pitchFamily="18" charset="0"/>
              </a:rPr>
              <a:t>Survey results that contain information regarding notifications being sent and meetings being held</a:t>
            </a:r>
            <a:endParaRPr lang="en-US" sz="1900" dirty="0">
              <a:ea typeface="Times New Roman" panose="02020603050405020304" pitchFamily="18" charset="0"/>
            </a:endParaRPr>
          </a:p>
        </p:txBody>
      </p:sp>
    </p:spTree>
    <p:extLst>
      <p:ext uri="{BB962C8B-B14F-4D97-AF65-F5344CB8AC3E}">
        <p14:creationId xmlns:p14="http://schemas.microsoft.com/office/powerpoint/2010/main" val="14117705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Protocol Expectations</a:t>
            </a:r>
            <a:r>
              <a:rPr lang="en-US" b="1" dirty="0" smtClean="0">
                <a:latin typeface="Tahoma" panose="020B0604030504040204" pitchFamily="34" charset="0"/>
                <a:ea typeface="Tahoma" panose="020B0604030504040204" pitchFamily="34" charset="0"/>
                <a:cs typeface="Tahoma" panose="020B0604030504040204" pitchFamily="34" charset="0"/>
              </a:rPr>
              <a:t> </a:t>
            </a:r>
            <a:endParaRPr lang="en-US" b="1" dirty="0">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457200" y="971550"/>
            <a:ext cx="8229600" cy="3581399"/>
          </a:xfrm>
        </p:spPr>
        <p:txBody>
          <a:bodyPr>
            <a:normAutofit/>
          </a:bodyPr>
          <a:lstStyle/>
          <a:p>
            <a:pPr>
              <a:buClrTx/>
              <a:buFont typeface="Arial" panose="020B0604020202020204" pitchFamily="34" charset="0"/>
              <a:buChar char="•"/>
            </a:pPr>
            <a:r>
              <a:rPr lang="en-US" sz="2400" dirty="0"/>
              <a:t>Complete the LEA response section under each protocol question in the protocol document and submit the completed protocol to your assigned monitoring specialist(s) two </a:t>
            </a:r>
            <a:r>
              <a:rPr lang="en-US" sz="2400" dirty="0" smtClean="0"/>
              <a:t>weeks </a:t>
            </a:r>
            <a:r>
              <a:rPr lang="en-US" sz="2400" dirty="0"/>
              <a:t>before the monitoring visit.</a:t>
            </a:r>
          </a:p>
          <a:p>
            <a:pPr>
              <a:buClrTx/>
              <a:buFont typeface="Arial" panose="020B0604020202020204" pitchFamily="34" charset="0"/>
              <a:buChar char="•"/>
            </a:pPr>
            <a:endParaRPr lang="en-US" sz="600" dirty="0"/>
          </a:p>
          <a:p>
            <a:pPr>
              <a:buClrTx/>
              <a:buFont typeface="Arial" panose="020B0604020202020204" pitchFamily="34" charset="0"/>
              <a:buChar char="•"/>
            </a:pPr>
            <a:r>
              <a:rPr lang="en-US" sz="2400" dirty="0"/>
              <a:t>Documentation should be submitted electronically using:</a:t>
            </a:r>
          </a:p>
          <a:p>
            <a:pPr lvl="1">
              <a:buClrTx/>
              <a:buFont typeface="Arial" panose="020B0604020202020204" pitchFamily="34" charset="0"/>
              <a:buChar char="•"/>
            </a:pPr>
            <a:r>
              <a:rPr lang="en-US" sz="2400" dirty="0"/>
              <a:t>SSWS Dropbox or</a:t>
            </a:r>
          </a:p>
          <a:p>
            <a:pPr lvl="1">
              <a:buClrTx/>
              <a:buFont typeface="Arial" panose="020B0604020202020204" pitchFamily="34" charset="0"/>
              <a:buChar char="•"/>
            </a:pPr>
            <a:r>
              <a:rPr lang="en-US" sz="2400" dirty="0" err="1"/>
              <a:t>Jumpdrive</a:t>
            </a:r>
            <a:endParaRPr lang="en-US" sz="2400" dirty="0"/>
          </a:p>
          <a:p>
            <a:r>
              <a:rPr lang="en-US" sz="2400" dirty="0" err="1"/>
              <a:t>Filebox</a:t>
            </a:r>
            <a:r>
              <a:rPr lang="en-US" sz="2400" dirty="0"/>
              <a:t> is also acceptable (onsite only)</a:t>
            </a:r>
          </a:p>
        </p:txBody>
      </p:sp>
    </p:spTree>
    <p:extLst>
      <p:ext uri="{BB962C8B-B14F-4D97-AF65-F5344CB8AC3E}">
        <p14:creationId xmlns:p14="http://schemas.microsoft.com/office/powerpoint/2010/main" val="10261923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a:bodyPr>
          <a:lstStyle/>
          <a:p>
            <a:pPr algn="ctr"/>
            <a:r>
              <a:rPr lang="en-US" altLang="en-US" b="1" dirty="0"/>
              <a:t>FPM Evidence Collection</a:t>
            </a:r>
            <a:endParaRPr lang="en-US" altLang="en-US" dirty="0"/>
          </a:p>
        </p:txBody>
      </p:sp>
      <p:sp>
        <p:nvSpPr>
          <p:cNvPr id="25603" name="Content Placeholder 2"/>
          <p:cNvSpPr>
            <a:spLocks noGrp="1"/>
          </p:cNvSpPr>
          <p:nvPr>
            <p:ph idx="1"/>
          </p:nvPr>
        </p:nvSpPr>
        <p:spPr>
          <a:xfrm>
            <a:off x="457200" y="858372"/>
            <a:ext cx="8229600" cy="3465978"/>
          </a:xfrm>
        </p:spPr>
        <p:txBody>
          <a:bodyPr>
            <a:noAutofit/>
          </a:bodyPr>
          <a:lstStyle/>
          <a:p>
            <a:pPr>
              <a:spcBef>
                <a:spcPts val="900"/>
              </a:spcBef>
            </a:pPr>
            <a:r>
              <a:rPr lang="en-US" altLang="en-US" sz="2400" dirty="0">
                <a:solidFill>
                  <a:srgbClr val="000000"/>
                </a:solidFill>
              </a:rPr>
              <a:t>The organization of the evidence should mirror the protocol document.</a:t>
            </a:r>
          </a:p>
          <a:p>
            <a:pPr>
              <a:spcBef>
                <a:spcPts val="900"/>
              </a:spcBef>
            </a:pPr>
            <a:r>
              <a:rPr lang="en-US" altLang="en-US" sz="2400" dirty="0">
                <a:solidFill>
                  <a:srgbClr val="000000"/>
                </a:solidFill>
              </a:rPr>
              <a:t>Responsibility for collecting the evidence may be </a:t>
            </a:r>
            <a:r>
              <a:rPr lang="en-US" altLang="en-US" sz="2400" dirty="0" smtClean="0">
                <a:solidFill>
                  <a:srgbClr val="000000"/>
                </a:solidFill>
              </a:rPr>
              <a:t>divided </a:t>
            </a:r>
            <a:r>
              <a:rPr lang="en-US" altLang="en-US" sz="2400" dirty="0">
                <a:solidFill>
                  <a:srgbClr val="000000"/>
                </a:solidFill>
              </a:rPr>
              <a:t>among staff involved in the implementation of the program</a:t>
            </a:r>
            <a:r>
              <a:rPr lang="en-US" altLang="en-US" sz="2400" dirty="0" smtClean="0">
                <a:solidFill>
                  <a:srgbClr val="000000"/>
                </a:solidFill>
              </a:rPr>
              <a:t>.</a:t>
            </a:r>
          </a:p>
          <a:p>
            <a:pPr lvl="1">
              <a:spcBef>
                <a:spcPts val="900"/>
              </a:spcBef>
            </a:pPr>
            <a:r>
              <a:rPr lang="en-US" altLang="en-US" sz="2400" dirty="0" smtClean="0">
                <a:solidFill>
                  <a:srgbClr val="000000"/>
                </a:solidFill>
              </a:rPr>
              <a:t>Building administrators</a:t>
            </a:r>
          </a:p>
          <a:p>
            <a:pPr lvl="1">
              <a:spcBef>
                <a:spcPts val="900"/>
              </a:spcBef>
            </a:pPr>
            <a:r>
              <a:rPr lang="en-US" altLang="en-US" sz="2400" dirty="0" smtClean="0">
                <a:solidFill>
                  <a:srgbClr val="000000"/>
                </a:solidFill>
              </a:rPr>
              <a:t>Instructional specialists</a:t>
            </a:r>
          </a:p>
          <a:p>
            <a:pPr lvl="1">
              <a:spcBef>
                <a:spcPts val="900"/>
              </a:spcBef>
            </a:pPr>
            <a:r>
              <a:rPr lang="en-US" altLang="en-US" sz="2400" dirty="0" smtClean="0">
                <a:solidFill>
                  <a:srgbClr val="000000"/>
                </a:solidFill>
              </a:rPr>
              <a:t>Finance office</a:t>
            </a:r>
          </a:p>
          <a:p>
            <a:pPr lvl="1">
              <a:spcBef>
                <a:spcPts val="900"/>
              </a:spcBef>
            </a:pPr>
            <a:r>
              <a:rPr lang="en-US" altLang="en-US" sz="2400" dirty="0" smtClean="0">
                <a:solidFill>
                  <a:srgbClr val="000000"/>
                </a:solidFill>
              </a:rPr>
              <a:t>Human Resources office</a:t>
            </a:r>
          </a:p>
        </p:txBody>
      </p:sp>
    </p:spTree>
    <p:extLst>
      <p:ext uri="{BB962C8B-B14F-4D97-AF65-F5344CB8AC3E}">
        <p14:creationId xmlns:p14="http://schemas.microsoft.com/office/powerpoint/2010/main" val="37982242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fontScale="90000"/>
          </a:bodyPr>
          <a:lstStyle/>
          <a:p>
            <a:pPr algn="ctr"/>
            <a:r>
              <a:rPr lang="en-US" altLang="en-US" b="1" dirty="0"/>
              <a:t>FPM Evidence </a:t>
            </a:r>
            <a:r>
              <a:rPr lang="en-US" altLang="en-US" b="1" dirty="0" smtClean="0"/>
              <a:t>Collection</a:t>
            </a:r>
            <a:r>
              <a:rPr lang="en-US" altLang="en-US" sz="3000" b="1" dirty="0"/>
              <a:t/>
            </a:r>
            <a:br>
              <a:rPr lang="en-US" altLang="en-US" sz="3000" b="1" dirty="0"/>
            </a:br>
            <a:r>
              <a:rPr lang="en-US" altLang="en-US" sz="1800" b="1" dirty="0" smtClean="0"/>
              <a:t>continued</a:t>
            </a:r>
            <a:endParaRPr lang="en-US" altLang="en-US" sz="3000" dirty="0"/>
          </a:p>
        </p:txBody>
      </p:sp>
      <p:sp>
        <p:nvSpPr>
          <p:cNvPr id="25603" name="Content Placeholder 2"/>
          <p:cNvSpPr>
            <a:spLocks noGrp="1"/>
          </p:cNvSpPr>
          <p:nvPr>
            <p:ph idx="1"/>
          </p:nvPr>
        </p:nvSpPr>
        <p:spPr>
          <a:xfrm>
            <a:off x="457200" y="1047751"/>
            <a:ext cx="8229600" cy="3276600"/>
          </a:xfrm>
        </p:spPr>
        <p:txBody>
          <a:bodyPr>
            <a:normAutofit lnSpcReduction="10000"/>
          </a:bodyPr>
          <a:lstStyle/>
          <a:p>
            <a:pPr>
              <a:buClrTx/>
            </a:pPr>
            <a:r>
              <a:rPr lang="en-US" altLang="en-US" dirty="0" smtClean="0">
                <a:solidFill>
                  <a:srgbClr val="000000"/>
                </a:solidFill>
              </a:rPr>
              <a:t>Establish timelines and procedures for collection of evidence.</a:t>
            </a:r>
          </a:p>
          <a:p>
            <a:pPr>
              <a:buClrTx/>
            </a:pPr>
            <a:endParaRPr lang="en-US" altLang="en-US" sz="600" dirty="0">
              <a:solidFill>
                <a:srgbClr val="000000"/>
              </a:solidFill>
            </a:endParaRPr>
          </a:p>
          <a:p>
            <a:pPr>
              <a:buClrTx/>
            </a:pPr>
            <a:r>
              <a:rPr lang="en-US" altLang="en-US" dirty="0" smtClean="0">
                <a:solidFill>
                  <a:srgbClr val="000000"/>
                </a:solidFill>
              </a:rPr>
              <a:t>Many coordinators use Google Docs to collect data from schools by protocol question.</a:t>
            </a:r>
          </a:p>
          <a:p>
            <a:pPr>
              <a:buClrTx/>
            </a:pPr>
            <a:endParaRPr lang="en-US" altLang="en-US" sz="600" dirty="0">
              <a:solidFill>
                <a:srgbClr val="000000"/>
              </a:solidFill>
            </a:endParaRPr>
          </a:p>
          <a:p>
            <a:pPr>
              <a:buClrTx/>
            </a:pPr>
            <a:r>
              <a:rPr lang="en-US" altLang="en-US" dirty="0" smtClean="0">
                <a:solidFill>
                  <a:srgbClr val="000000"/>
                </a:solidFill>
              </a:rPr>
              <a:t>Coordinators can give </a:t>
            </a:r>
            <a:r>
              <a:rPr lang="en-US" altLang="en-US" dirty="0" err="1" smtClean="0">
                <a:solidFill>
                  <a:srgbClr val="000000"/>
                </a:solidFill>
              </a:rPr>
              <a:t>VDOE</a:t>
            </a:r>
            <a:r>
              <a:rPr lang="en-US" altLang="en-US" dirty="0" smtClean="0">
                <a:solidFill>
                  <a:srgbClr val="000000"/>
                </a:solidFill>
              </a:rPr>
              <a:t> specialists access to the Google documents.</a:t>
            </a:r>
          </a:p>
          <a:p>
            <a:endParaRPr lang="en-US" altLang="en-US" dirty="0" smtClean="0"/>
          </a:p>
        </p:txBody>
      </p:sp>
    </p:spTree>
    <p:extLst>
      <p:ext uri="{BB962C8B-B14F-4D97-AF65-F5344CB8AC3E}">
        <p14:creationId xmlns:p14="http://schemas.microsoft.com/office/powerpoint/2010/main" val="780171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
          <p:cNvSpPr>
            <a:spLocks noGrp="1"/>
          </p:cNvSpPr>
          <p:nvPr>
            <p:ph type="title"/>
          </p:nvPr>
        </p:nvSpPr>
        <p:spPr/>
        <p:txBody>
          <a:bodyPr>
            <a:normAutofit/>
          </a:bodyPr>
          <a:lstStyle/>
          <a:p>
            <a:pPr algn="ctr"/>
            <a:r>
              <a:rPr lang="en-US" altLang="en-US" b="1" dirty="0" smtClean="0"/>
              <a:t>Agenda</a:t>
            </a:r>
          </a:p>
        </p:txBody>
      </p:sp>
      <p:sp>
        <p:nvSpPr>
          <p:cNvPr id="2" name="Content Placeholder 1"/>
          <p:cNvSpPr>
            <a:spLocks noGrp="1"/>
          </p:cNvSpPr>
          <p:nvPr>
            <p:ph idx="1"/>
          </p:nvPr>
        </p:nvSpPr>
        <p:spPr>
          <a:xfrm>
            <a:off x="457200" y="858371"/>
            <a:ext cx="8229600" cy="3542179"/>
          </a:xfrm>
        </p:spPr>
        <p:txBody>
          <a:bodyPr>
            <a:noAutofit/>
          </a:bodyPr>
          <a:lstStyle/>
          <a:p>
            <a:pPr marL="0" indent="0">
              <a:spcBef>
                <a:spcPct val="0"/>
              </a:spcBef>
              <a:buNone/>
            </a:pPr>
            <a:r>
              <a:rPr lang="en-US" altLang="en-US" sz="2800" dirty="0">
                <a:ea typeface="Verdana" panose="020B0604030504040204" pitchFamily="34" charset="0"/>
                <a:cs typeface="Verdana" panose="020B0604030504040204" pitchFamily="34" charset="0"/>
              </a:rPr>
              <a:t>This presentation will focus on: </a:t>
            </a:r>
          </a:p>
          <a:p>
            <a:pPr>
              <a:spcBef>
                <a:spcPct val="0"/>
              </a:spcBef>
            </a:pPr>
            <a:r>
              <a:rPr lang="en-US" altLang="en-US" sz="2800" dirty="0">
                <a:ea typeface="Verdana" panose="020B0604030504040204" pitchFamily="34" charset="0"/>
                <a:cs typeface="Verdana" panose="020B0604030504040204" pitchFamily="34" charset="0"/>
              </a:rPr>
              <a:t>The Federal Program Monitoring (FPM)</a:t>
            </a:r>
          </a:p>
          <a:p>
            <a:pPr lvl="1">
              <a:spcBef>
                <a:spcPct val="0"/>
              </a:spcBef>
              <a:buFont typeface="Arial" charset="0"/>
              <a:buChar char="•"/>
            </a:pPr>
            <a:r>
              <a:rPr lang="en-US" altLang="en-US" dirty="0">
                <a:ea typeface="Verdana" panose="020B0604030504040204" pitchFamily="34" charset="0"/>
                <a:cs typeface="Verdana" panose="020B0604030504040204" pitchFamily="34" charset="0"/>
              </a:rPr>
              <a:t>Schedule</a:t>
            </a:r>
          </a:p>
          <a:p>
            <a:pPr lvl="1">
              <a:spcBef>
                <a:spcPct val="0"/>
              </a:spcBef>
              <a:buFont typeface="Arial" charset="0"/>
              <a:buChar char="•"/>
            </a:pPr>
            <a:r>
              <a:rPr lang="en-US" altLang="en-US" dirty="0">
                <a:ea typeface="Verdana" panose="020B0604030504040204" pitchFamily="34" charset="0"/>
                <a:cs typeface="Verdana" panose="020B0604030504040204" pitchFamily="34" charset="0"/>
              </a:rPr>
              <a:t>Process</a:t>
            </a:r>
          </a:p>
          <a:p>
            <a:pPr lvl="1">
              <a:spcBef>
                <a:spcPct val="0"/>
              </a:spcBef>
              <a:buFont typeface="Arial" charset="0"/>
              <a:buChar char="•"/>
            </a:pPr>
            <a:r>
              <a:rPr lang="en-US" altLang="en-US" dirty="0">
                <a:ea typeface="Verdana" panose="020B0604030504040204" pitchFamily="34" charset="0"/>
                <a:cs typeface="Verdana" panose="020B0604030504040204" pitchFamily="34" charset="0"/>
              </a:rPr>
              <a:t>Protocol </a:t>
            </a:r>
            <a:r>
              <a:rPr lang="en-US" altLang="en-US" dirty="0" smtClean="0">
                <a:ea typeface="Verdana" panose="020B0604030504040204" pitchFamily="34" charset="0"/>
                <a:cs typeface="Verdana" panose="020B0604030504040204" pitchFamily="34" charset="0"/>
              </a:rPr>
              <a:t>document</a:t>
            </a:r>
            <a:endParaRPr lang="en-US" altLang="en-US" sz="2800" dirty="0">
              <a:ea typeface="Verdana" panose="020B0604030504040204" pitchFamily="34" charset="0"/>
              <a:cs typeface="Verdana" panose="020B0604030504040204" pitchFamily="34" charset="0"/>
            </a:endParaRPr>
          </a:p>
          <a:p>
            <a:pPr>
              <a:spcBef>
                <a:spcPct val="0"/>
              </a:spcBef>
            </a:pPr>
            <a:r>
              <a:rPr lang="en-US" altLang="en-US" sz="2800" dirty="0">
                <a:ea typeface="Verdana" panose="020B0604030504040204" pitchFamily="34" charset="0"/>
                <a:cs typeface="Verdana" panose="020B0604030504040204" pitchFamily="34" charset="0"/>
              </a:rPr>
              <a:t>The </a:t>
            </a:r>
            <a:r>
              <a:rPr lang="en-US" altLang="en-US" sz="2800" dirty="0" smtClean="0">
                <a:ea typeface="Verdana" panose="020B0604030504040204" pitchFamily="34" charset="0"/>
                <a:cs typeface="Verdana" panose="020B0604030504040204" pitchFamily="34" charset="0"/>
              </a:rPr>
              <a:t>2019-2020 </a:t>
            </a:r>
            <a:r>
              <a:rPr lang="en-US" altLang="en-US" sz="2800" dirty="0">
                <a:ea typeface="Verdana" panose="020B0604030504040204" pitchFamily="34" charset="0"/>
                <a:cs typeface="Verdana" panose="020B0604030504040204" pitchFamily="34" charset="0"/>
              </a:rPr>
              <a:t>monitoring </a:t>
            </a:r>
            <a:r>
              <a:rPr lang="en-US" altLang="en-US" sz="2800" dirty="0" smtClean="0">
                <a:ea typeface="Verdana" panose="020B0604030504040204" pitchFamily="34" charset="0"/>
                <a:cs typeface="Verdana" panose="020B0604030504040204" pitchFamily="34" charset="0"/>
              </a:rPr>
              <a:t>results</a:t>
            </a:r>
            <a:endParaRPr lang="en-US" altLang="en-US" sz="2800" dirty="0">
              <a:ea typeface="Verdana" panose="020B0604030504040204" pitchFamily="34" charset="0"/>
              <a:cs typeface="Verdana" panose="020B0604030504040204" pitchFamily="34" charset="0"/>
            </a:endParaRPr>
          </a:p>
          <a:p>
            <a:pPr>
              <a:spcBef>
                <a:spcPct val="0"/>
              </a:spcBef>
            </a:pPr>
            <a:r>
              <a:rPr lang="en-US" altLang="en-US" sz="2800" dirty="0">
                <a:ea typeface="Verdana" panose="020B0604030504040204" pitchFamily="34" charset="0"/>
                <a:cs typeface="Verdana" panose="020B0604030504040204" pitchFamily="34" charset="0"/>
              </a:rPr>
              <a:t>Technical assistance areas of </a:t>
            </a:r>
            <a:r>
              <a:rPr lang="en-US" altLang="en-US" sz="2800" dirty="0" smtClean="0">
                <a:ea typeface="Verdana" panose="020B0604030504040204" pitchFamily="34" charset="0"/>
                <a:cs typeface="Verdana" panose="020B0604030504040204" pitchFamily="34" charset="0"/>
              </a:rPr>
              <a:t>note</a:t>
            </a:r>
            <a:endParaRPr lang="en-US" altLang="en-US" sz="2800" dirty="0">
              <a:ea typeface="Verdana" panose="020B0604030504040204" pitchFamily="34" charset="0"/>
              <a:cs typeface="Verdana" panose="020B0604030504040204" pitchFamily="34" charset="0"/>
            </a:endParaRPr>
          </a:p>
          <a:p>
            <a:pPr>
              <a:spcBef>
                <a:spcPct val="0"/>
              </a:spcBef>
            </a:pPr>
            <a:r>
              <a:rPr lang="en-US" altLang="en-US" sz="2800" dirty="0">
                <a:ea typeface="Verdana" panose="020B0604030504040204" pitchFamily="34" charset="0"/>
                <a:cs typeface="Verdana" panose="020B0604030504040204" pitchFamily="34" charset="0"/>
              </a:rPr>
              <a:t>Questions and </a:t>
            </a:r>
            <a:r>
              <a:rPr lang="en-US" altLang="en-US" sz="2800" dirty="0" smtClean="0">
                <a:ea typeface="Verdana" panose="020B0604030504040204" pitchFamily="34" charset="0"/>
                <a:cs typeface="Verdana" panose="020B0604030504040204" pitchFamily="34" charset="0"/>
              </a:rPr>
              <a:t>answers</a:t>
            </a:r>
            <a:endParaRPr lang="en-US" altLang="en-US" sz="2800" dirty="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832423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Documentation Expectations</a:t>
            </a:r>
            <a:endParaRPr lang="en-US" b="1" dirty="0"/>
          </a:p>
        </p:txBody>
      </p:sp>
      <p:sp>
        <p:nvSpPr>
          <p:cNvPr id="3" name="Content Placeholder 2"/>
          <p:cNvSpPr>
            <a:spLocks noGrp="1"/>
          </p:cNvSpPr>
          <p:nvPr>
            <p:ph idx="1"/>
          </p:nvPr>
        </p:nvSpPr>
        <p:spPr>
          <a:xfrm>
            <a:off x="457200" y="858371"/>
            <a:ext cx="8229600" cy="3465979"/>
          </a:xfrm>
        </p:spPr>
        <p:txBody>
          <a:bodyPr>
            <a:normAutofit fontScale="92500" lnSpcReduction="20000"/>
          </a:bodyPr>
          <a:lstStyle/>
          <a:p>
            <a:r>
              <a:rPr lang="en-US" dirty="0" smtClean="0"/>
              <a:t>Documentation for every Title I school</a:t>
            </a:r>
          </a:p>
          <a:p>
            <a:pPr lvl="1"/>
            <a:r>
              <a:rPr lang="en-US" dirty="0" smtClean="0"/>
              <a:t>Schoolwide Plans</a:t>
            </a:r>
          </a:p>
          <a:p>
            <a:pPr lvl="1"/>
            <a:r>
              <a:rPr lang="en-US" dirty="0" smtClean="0"/>
              <a:t>Title I Annual Meeting including sign in sheets</a:t>
            </a:r>
          </a:p>
          <a:p>
            <a:r>
              <a:rPr lang="en-US" dirty="0" smtClean="0"/>
              <a:t>Include dates on the following:</a:t>
            </a:r>
          </a:p>
          <a:p>
            <a:pPr lvl="1"/>
            <a:r>
              <a:rPr lang="en-US" dirty="0"/>
              <a:t>S</a:t>
            </a:r>
            <a:r>
              <a:rPr lang="en-US" dirty="0" smtClean="0"/>
              <a:t>urveys</a:t>
            </a:r>
          </a:p>
          <a:p>
            <a:pPr lvl="1"/>
            <a:r>
              <a:rPr lang="en-US" dirty="0" smtClean="0"/>
              <a:t>Sign in sheets</a:t>
            </a:r>
          </a:p>
          <a:p>
            <a:pPr lvl="1"/>
            <a:r>
              <a:rPr lang="en-US" dirty="0" smtClean="0"/>
              <a:t>Agendas, meeting minutes</a:t>
            </a:r>
          </a:p>
          <a:p>
            <a:pPr lvl="1"/>
            <a:r>
              <a:rPr lang="en-US" dirty="0" smtClean="0"/>
              <a:t>PowerPoint presentations</a:t>
            </a:r>
            <a:endParaRPr lang="en-US" dirty="0"/>
          </a:p>
        </p:txBody>
      </p:sp>
    </p:spTree>
    <p:extLst>
      <p:ext uri="{BB962C8B-B14F-4D97-AF65-F5344CB8AC3E}">
        <p14:creationId xmlns:p14="http://schemas.microsoft.com/office/powerpoint/2010/main" val="26623315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Documentation Expec</a:t>
            </a:r>
            <a:r>
              <a:rPr lang="en-US" dirty="0" smtClean="0"/>
              <a:t>tations,</a:t>
            </a:r>
            <a:r>
              <a:rPr lang="en-US" sz="1350" dirty="0"/>
              <a:t> continued</a:t>
            </a:r>
            <a:endParaRPr lang="en-US" sz="1500" dirty="0"/>
          </a:p>
        </p:txBody>
      </p:sp>
      <p:sp>
        <p:nvSpPr>
          <p:cNvPr id="3" name="Content Placeholder 2"/>
          <p:cNvSpPr>
            <a:spLocks noGrp="1"/>
          </p:cNvSpPr>
          <p:nvPr>
            <p:ph idx="1"/>
          </p:nvPr>
        </p:nvSpPr>
        <p:spPr>
          <a:xfrm>
            <a:off x="152400" y="858371"/>
            <a:ext cx="8534400" cy="3770779"/>
          </a:xfrm>
        </p:spPr>
        <p:txBody>
          <a:bodyPr>
            <a:normAutofit fontScale="77500" lnSpcReduction="20000"/>
          </a:bodyPr>
          <a:lstStyle/>
          <a:p>
            <a:r>
              <a:rPr lang="en-US" sz="3100" dirty="0"/>
              <a:t>Provide evidence that the documents below were completed/distributed</a:t>
            </a:r>
          </a:p>
          <a:p>
            <a:pPr lvl="1"/>
            <a:r>
              <a:rPr lang="en-US" dirty="0" smtClean="0"/>
              <a:t>School Quality Profiles (website)</a:t>
            </a:r>
          </a:p>
          <a:p>
            <a:pPr lvl="1"/>
            <a:r>
              <a:rPr lang="en-US" dirty="0" smtClean="0"/>
              <a:t>Information about the level of achievement of children to parents</a:t>
            </a:r>
          </a:p>
          <a:p>
            <a:pPr lvl="1"/>
            <a:r>
              <a:rPr lang="en-US" dirty="0" smtClean="0">
                <a:hlinkClick r:id="rId3"/>
              </a:rPr>
              <a:t>Right to Know Letter </a:t>
            </a:r>
            <a:r>
              <a:rPr lang="en-US" dirty="0" smtClean="0"/>
              <a:t>(qualifications)</a:t>
            </a:r>
          </a:p>
          <a:p>
            <a:pPr lvl="1"/>
            <a:r>
              <a:rPr lang="en-US" dirty="0" smtClean="0">
                <a:hlinkClick r:id="rId4"/>
              </a:rPr>
              <a:t>Four Weeks Letter</a:t>
            </a:r>
            <a:endParaRPr lang="en-US" dirty="0" smtClean="0"/>
          </a:p>
          <a:p>
            <a:pPr lvl="1"/>
            <a:r>
              <a:rPr lang="en-US" dirty="0" smtClean="0">
                <a:hlinkClick r:id="rId5"/>
              </a:rPr>
              <a:t>EL Parent Notification Letter</a:t>
            </a:r>
            <a:endParaRPr lang="en-US" dirty="0" smtClean="0"/>
          </a:p>
          <a:p>
            <a:pPr lvl="1"/>
            <a:r>
              <a:rPr lang="en-US" dirty="0" smtClean="0">
                <a:hlinkClick r:id="rId6"/>
              </a:rPr>
              <a:t>Student Assessment Participation Policy Letter or Opt-out Letter</a:t>
            </a:r>
            <a:endParaRPr lang="en-US" dirty="0" smtClean="0"/>
          </a:p>
          <a:p>
            <a:pPr lvl="1"/>
            <a:r>
              <a:rPr lang="en-US" dirty="0" smtClean="0"/>
              <a:t>Initial Consultation with private schools</a:t>
            </a:r>
          </a:p>
          <a:p>
            <a:pPr lvl="1"/>
            <a:r>
              <a:rPr lang="en-US" dirty="0" smtClean="0"/>
              <a:t>Best Interest Determination Forms for </a:t>
            </a:r>
            <a:r>
              <a:rPr lang="en-US" dirty="0" smtClean="0">
                <a:hlinkClick r:id="rId7"/>
              </a:rPr>
              <a:t>foster care </a:t>
            </a:r>
            <a:r>
              <a:rPr lang="en-US" dirty="0" smtClean="0"/>
              <a:t>students</a:t>
            </a:r>
            <a:endParaRPr lang="en-US" dirty="0"/>
          </a:p>
        </p:txBody>
      </p:sp>
    </p:spTree>
    <p:extLst>
      <p:ext uri="{BB962C8B-B14F-4D97-AF65-F5344CB8AC3E}">
        <p14:creationId xmlns:p14="http://schemas.microsoft.com/office/powerpoint/2010/main" val="22214084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noAutofit/>
          </a:bodyPr>
          <a:lstStyle/>
          <a:p>
            <a:pPr algn="ctr"/>
            <a:r>
              <a:rPr lang="en-US" altLang="en-US" sz="3200" b="1" dirty="0"/>
              <a:t>Each protocol question should </a:t>
            </a:r>
            <a:br>
              <a:rPr lang="en-US" altLang="en-US" sz="3200" b="1" dirty="0"/>
            </a:br>
            <a:r>
              <a:rPr lang="en-US" altLang="en-US" sz="3200" b="1" dirty="0"/>
              <a:t>have its own folder</a:t>
            </a:r>
          </a:p>
        </p:txBody>
      </p:sp>
      <p:sp>
        <p:nvSpPr>
          <p:cNvPr id="5" name="Content Placeholder 4"/>
          <p:cNvSpPr>
            <a:spLocks noGrp="1"/>
          </p:cNvSpPr>
          <p:nvPr>
            <p:ph sz="half" idx="2"/>
          </p:nvPr>
        </p:nvSpPr>
        <p:spPr/>
        <p:txBody>
          <a:bodyPr>
            <a:normAutofit/>
          </a:bodyPr>
          <a:lstStyle/>
          <a:p>
            <a:r>
              <a:rPr lang="en-US" dirty="0" smtClean="0"/>
              <a:t>Do not separate each page of the protocol document.</a:t>
            </a:r>
          </a:p>
          <a:p>
            <a:r>
              <a:rPr lang="en-US" dirty="0" smtClean="0"/>
              <a:t>Do not pdf all of the documents into one big file.</a:t>
            </a:r>
            <a:endParaRPr lang="en-US" dirty="0"/>
          </a:p>
        </p:txBody>
      </p:sp>
      <p:pic>
        <p:nvPicPr>
          <p:cNvPr id="6" name="Picture 5"/>
          <p:cNvPicPr>
            <a:picLocks noChangeAspect="1"/>
          </p:cNvPicPr>
          <p:nvPr/>
        </p:nvPicPr>
        <p:blipFill rotWithShape="1">
          <a:blip r:embed="rId3"/>
          <a:srcRect b="24018"/>
          <a:stretch/>
        </p:blipFill>
        <p:spPr>
          <a:xfrm>
            <a:off x="838200" y="1125059"/>
            <a:ext cx="2924175" cy="3046892"/>
          </a:xfrm>
          <a:prstGeom prst="rect">
            <a:avLst/>
          </a:prstGeom>
        </p:spPr>
      </p:pic>
    </p:spTree>
    <p:extLst>
      <p:ext uri="{BB962C8B-B14F-4D97-AF65-F5344CB8AC3E}">
        <p14:creationId xmlns:p14="http://schemas.microsoft.com/office/powerpoint/2010/main" val="20631887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1121"/>
            <a:ext cx="9144000" cy="1046629"/>
          </a:xfrm>
        </p:spPr>
        <p:txBody>
          <a:bodyPr>
            <a:noAutofit/>
          </a:bodyPr>
          <a:lstStyle/>
          <a:p>
            <a:pPr algn="ctr"/>
            <a:r>
              <a:rPr lang="en-US" altLang="en-US" sz="2800" b="1" dirty="0">
                <a:latin typeface="+mn-lt"/>
                <a:ea typeface="Tahoma" panose="020B0604030504040204" pitchFamily="34" charset="0"/>
                <a:cs typeface="Tahoma" panose="020B0604030504040204" pitchFamily="34" charset="0"/>
              </a:rPr>
              <a:t>Each folder should contain evidence for the protocol item: Question </a:t>
            </a:r>
            <a:r>
              <a:rPr lang="en-US" altLang="en-US" sz="2800" b="1" dirty="0" err="1">
                <a:latin typeface="+mn-lt"/>
                <a:ea typeface="Tahoma" panose="020B0604030504040204" pitchFamily="34" charset="0"/>
                <a:cs typeface="Tahoma" panose="020B0604030504040204" pitchFamily="34" charset="0"/>
              </a:rPr>
              <a:t>1.1c</a:t>
            </a:r>
            <a:r>
              <a:rPr lang="en-US" altLang="en-US" sz="2800" b="1" dirty="0">
                <a:latin typeface="+mn-lt"/>
                <a:ea typeface="Tahoma" panose="020B0604030504040204" pitchFamily="34" charset="0"/>
                <a:cs typeface="Tahoma" panose="020B0604030504040204" pitchFamily="34" charset="0"/>
              </a:rPr>
              <a:t> </a:t>
            </a:r>
            <a:r>
              <a:rPr lang="en-US" altLang="en-US" sz="2800" b="1" dirty="0" smtClean="0">
                <a:latin typeface="+mn-lt"/>
                <a:ea typeface="Tahoma" panose="020B0604030504040204" pitchFamily="34" charset="0"/>
                <a:cs typeface="Tahoma" panose="020B0604030504040204" pitchFamily="34" charset="0"/>
              </a:rPr>
              <a:t>-(</a:t>
            </a:r>
            <a:r>
              <a:rPr lang="en-US" altLang="en-US" sz="2800" b="1" dirty="0">
                <a:latin typeface="+mn-lt"/>
                <a:ea typeface="Tahoma" panose="020B0604030504040204" pitchFamily="34" charset="0"/>
                <a:cs typeface="Tahoma" panose="020B0604030504040204" pitchFamily="34" charset="0"/>
              </a:rPr>
              <a:t>School Quality Profile </a:t>
            </a:r>
            <a:r>
              <a:rPr lang="en-US" altLang="en-US" sz="2800" b="1" dirty="0" smtClean="0">
                <a:latin typeface="+mn-lt"/>
                <a:ea typeface="Tahoma" panose="020B0604030504040204" pitchFamily="34" charset="0"/>
                <a:cs typeface="Tahoma" panose="020B0604030504040204" pitchFamily="34" charset="0"/>
              </a:rPr>
              <a:t>Reports)</a:t>
            </a:r>
            <a:endParaRPr lang="en-US" altLang="en-US" sz="2800" b="1" dirty="0">
              <a:latin typeface="+mn-lt"/>
              <a:ea typeface="Tahoma" panose="020B0604030504040204" pitchFamily="34" charset="0"/>
              <a:cs typeface="Tahoma" panose="020B0604030504040204" pitchFamily="34" charset="0"/>
            </a:endParaRPr>
          </a:p>
        </p:txBody>
      </p:sp>
      <p:pic>
        <p:nvPicPr>
          <p:cNvPr id="3" name="Picture 2"/>
          <p:cNvPicPr>
            <a:picLocks noChangeAspect="1"/>
          </p:cNvPicPr>
          <p:nvPr/>
        </p:nvPicPr>
        <p:blipFill>
          <a:blip r:embed="rId3"/>
          <a:stretch>
            <a:fillRect/>
          </a:stretch>
        </p:blipFill>
        <p:spPr>
          <a:xfrm>
            <a:off x="381000" y="1200150"/>
            <a:ext cx="6172200" cy="3199203"/>
          </a:xfrm>
          <a:prstGeom prst="rect">
            <a:avLst/>
          </a:prstGeom>
        </p:spPr>
      </p:pic>
    </p:spTree>
    <p:extLst>
      <p:ext uri="{BB962C8B-B14F-4D97-AF65-F5344CB8AC3E}">
        <p14:creationId xmlns:p14="http://schemas.microsoft.com/office/powerpoint/2010/main" val="17719149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Schoolwide Plans</a:t>
            </a:r>
            <a:endParaRPr lang="en-US" b="1" dirty="0"/>
          </a:p>
        </p:txBody>
      </p:sp>
      <p:sp>
        <p:nvSpPr>
          <p:cNvPr id="3" name="Content Placeholder 2"/>
          <p:cNvSpPr>
            <a:spLocks noGrp="1"/>
          </p:cNvSpPr>
          <p:nvPr>
            <p:ph idx="1"/>
          </p:nvPr>
        </p:nvSpPr>
        <p:spPr>
          <a:xfrm>
            <a:off x="152400" y="858370"/>
            <a:ext cx="8534400" cy="3694579"/>
          </a:xfrm>
        </p:spPr>
        <p:txBody>
          <a:bodyPr>
            <a:normAutofit lnSpcReduction="10000"/>
          </a:bodyPr>
          <a:lstStyle/>
          <a:p>
            <a:pPr marL="0" indent="0">
              <a:buClrTx/>
              <a:buNone/>
            </a:pPr>
            <a:r>
              <a:rPr lang="en-US" sz="2400" dirty="0" smtClean="0"/>
              <a:t>Update the schoolwide plan to include four (4) components.</a:t>
            </a:r>
            <a:endParaRPr lang="en-US" sz="2400" dirty="0">
              <a:latin typeface="Calibri" panose="020F0502020204030204" pitchFamily="34" charset="0"/>
              <a:cs typeface="Calibri" panose="020F0502020204030204" pitchFamily="34" charset="0"/>
            </a:endParaRPr>
          </a:p>
          <a:p>
            <a:pPr marL="914400" lvl="1" indent="-457200">
              <a:buFont typeface="+mj-lt"/>
              <a:buAutoNum type="arabicPeriod"/>
            </a:pPr>
            <a:r>
              <a:rPr lang="en-US" sz="2000" dirty="0" smtClean="0">
                <a:latin typeface="Calibri" panose="020F0502020204030204" pitchFamily="34" charset="0"/>
                <a:cs typeface="Calibri" panose="020F0502020204030204" pitchFamily="34" charset="0"/>
              </a:rPr>
              <a:t>Data to justify the actions in the plan and the Title I budget/application</a:t>
            </a:r>
          </a:p>
          <a:p>
            <a:pPr marL="914400" lvl="1" indent="-457200">
              <a:buFont typeface="+mj-lt"/>
              <a:buAutoNum type="arabicPeriod"/>
            </a:pPr>
            <a:r>
              <a:rPr lang="en-US" sz="2000" dirty="0"/>
              <a:t>S</a:t>
            </a:r>
            <a:r>
              <a:rPr lang="en-US" sz="2000" dirty="0" smtClean="0"/>
              <a:t>trategies </a:t>
            </a:r>
            <a:r>
              <a:rPr lang="en-US" sz="2000" dirty="0"/>
              <a:t>that provide opportunities for all children, including each of the subgroups of students (as defined in section 1111(c)(2)) to meet the challenging state academic </a:t>
            </a:r>
            <a:r>
              <a:rPr lang="en-US" sz="2000" dirty="0" smtClean="0"/>
              <a:t>standards</a:t>
            </a:r>
            <a:endParaRPr lang="en-US" sz="2000" dirty="0"/>
          </a:p>
          <a:p>
            <a:pPr marL="914400" lvl="1" indent="-457200">
              <a:buFont typeface="+mj-lt"/>
              <a:buAutoNum type="arabicPeriod"/>
            </a:pPr>
            <a:r>
              <a:rPr lang="en-US" sz="2000" dirty="0" smtClean="0"/>
              <a:t> Strategies </a:t>
            </a:r>
            <a:r>
              <a:rPr lang="en-US" sz="2000" dirty="0"/>
              <a:t>that use methods and instructional strategies that strengthen the academic program in the school; increase the amount and quality of learning time; and help provide an enriched and accelerated </a:t>
            </a:r>
            <a:r>
              <a:rPr lang="en-US" sz="2000" dirty="0" smtClean="0"/>
              <a:t>curriculum</a:t>
            </a:r>
          </a:p>
          <a:p>
            <a:pPr marL="914400" lvl="1" indent="-457200">
              <a:buFont typeface="+mj-lt"/>
              <a:buAutoNum type="arabicPeriod"/>
            </a:pPr>
            <a:r>
              <a:rPr lang="en-US" sz="2000" dirty="0" smtClean="0"/>
              <a:t>Other schoolwide reform strategies such as counseling, mental health, behavior, professional development, transition between grade spans</a:t>
            </a:r>
          </a:p>
          <a:p>
            <a:pPr lvl="1"/>
            <a:endParaRPr lang="en-US" sz="2000" b="1" dirty="0"/>
          </a:p>
          <a:p>
            <a:pPr lvl="1"/>
            <a:endParaRPr lang="en-US" sz="2400" b="1" dirty="0" smtClean="0">
              <a:latin typeface="Calibri" panose="020F0502020204030204" pitchFamily="34" charset="0"/>
              <a:cs typeface="Calibri" panose="020F0502020204030204" pitchFamily="34" charset="0"/>
            </a:endParaRPr>
          </a:p>
          <a:p>
            <a:pPr lvl="1"/>
            <a:endParaRPr lang="en-US" sz="2400" b="1" dirty="0" smtClean="0"/>
          </a:p>
        </p:txBody>
      </p:sp>
    </p:spTree>
    <p:extLst>
      <p:ext uri="{BB962C8B-B14F-4D97-AF65-F5344CB8AC3E}">
        <p14:creationId xmlns:p14="http://schemas.microsoft.com/office/powerpoint/2010/main" val="21679056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Schoolwide Plans</a:t>
            </a:r>
            <a:endParaRPr lang="en-US" b="1" dirty="0"/>
          </a:p>
        </p:txBody>
      </p:sp>
      <p:sp>
        <p:nvSpPr>
          <p:cNvPr id="3" name="Content Placeholder 2"/>
          <p:cNvSpPr>
            <a:spLocks noGrp="1"/>
          </p:cNvSpPr>
          <p:nvPr>
            <p:ph idx="1"/>
          </p:nvPr>
        </p:nvSpPr>
        <p:spPr>
          <a:xfrm>
            <a:off x="152400" y="858370"/>
            <a:ext cx="8534400" cy="3694579"/>
          </a:xfrm>
        </p:spPr>
        <p:txBody>
          <a:bodyPr>
            <a:normAutofit/>
          </a:bodyPr>
          <a:lstStyle/>
          <a:p>
            <a:r>
              <a:rPr lang="en-US" dirty="0" smtClean="0"/>
              <a:t>The most updated version of the </a:t>
            </a:r>
            <a:r>
              <a:rPr lang="en-US" dirty="0" err="1" smtClean="0">
                <a:hlinkClick r:id="rId3"/>
              </a:rPr>
              <a:t>SWP</a:t>
            </a:r>
            <a:r>
              <a:rPr lang="en-US" dirty="0" smtClean="0"/>
              <a:t> is on the Title I, Part A website it includes:</a:t>
            </a:r>
          </a:p>
          <a:p>
            <a:pPr marL="574675" lvl="2" indent="-234950"/>
            <a:r>
              <a:rPr lang="en-US" sz="2800" dirty="0"/>
              <a:t>A</a:t>
            </a:r>
            <a:r>
              <a:rPr lang="en-US" sz="2800" dirty="0" smtClean="0"/>
              <a:t> page to list the committee members, including parents; </a:t>
            </a:r>
          </a:p>
          <a:p>
            <a:pPr marL="574675" lvl="2" indent="-234950"/>
            <a:r>
              <a:rPr lang="en-US" sz="2800" dirty="0"/>
              <a:t>S</a:t>
            </a:r>
            <a:r>
              <a:rPr lang="en-US" sz="2800" dirty="0" smtClean="0"/>
              <a:t>hould mirror information in the application; </a:t>
            </a:r>
          </a:p>
          <a:p>
            <a:pPr marL="574675" lvl="2" indent="-234950"/>
            <a:r>
              <a:rPr lang="en-US" sz="2800" dirty="0"/>
              <a:t>D</a:t>
            </a:r>
            <a:r>
              <a:rPr lang="en-US" sz="2800" dirty="0" smtClean="0"/>
              <a:t>ata justifies spending, including behavior, social emotional needs, or needs due to </a:t>
            </a:r>
            <a:r>
              <a:rPr lang="en-US" sz="2800" dirty="0" err="1" smtClean="0"/>
              <a:t>COVID</a:t>
            </a:r>
            <a:r>
              <a:rPr lang="en-US" sz="2800" dirty="0" smtClean="0"/>
              <a:t>-19.</a:t>
            </a:r>
            <a:endParaRPr lang="en-US" sz="2800" dirty="0"/>
          </a:p>
          <a:p>
            <a:pPr marL="82153" indent="0">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66174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Staff Qualifications</a:t>
            </a:r>
            <a:endParaRPr lang="en-US" b="1" dirty="0"/>
          </a:p>
        </p:txBody>
      </p:sp>
      <p:sp>
        <p:nvSpPr>
          <p:cNvPr id="3" name="Content Placeholder 2"/>
          <p:cNvSpPr>
            <a:spLocks noGrp="1"/>
          </p:cNvSpPr>
          <p:nvPr>
            <p:ph idx="1"/>
          </p:nvPr>
        </p:nvSpPr>
        <p:spPr>
          <a:xfrm>
            <a:off x="1066800" y="858371"/>
            <a:ext cx="7620000" cy="3465980"/>
          </a:xfrm>
        </p:spPr>
        <p:txBody>
          <a:bodyPr>
            <a:noAutofit/>
          </a:bodyPr>
          <a:lstStyle/>
          <a:p>
            <a:pPr>
              <a:buClrTx/>
            </a:pPr>
            <a:r>
              <a:rPr lang="en-US" sz="2400" dirty="0" smtClean="0"/>
              <a:t>All teachers in a </a:t>
            </a:r>
            <a:r>
              <a:rPr lang="en-US" sz="2400" dirty="0" err="1" smtClean="0"/>
              <a:t>schoolwide</a:t>
            </a:r>
            <a:r>
              <a:rPr lang="en-US" sz="2400" dirty="0" smtClean="0"/>
              <a:t> school must be properly licensed and endorsed, not just federal core content teachers.</a:t>
            </a:r>
            <a:endParaRPr lang="en-US" sz="2400" dirty="0"/>
          </a:p>
          <a:p>
            <a:pPr lvl="1">
              <a:buClrTx/>
            </a:pPr>
            <a:r>
              <a:rPr lang="en-US" sz="2400" dirty="0" smtClean="0">
                <a:solidFill>
                  <a:schemeClr val="tx1"/>
                </a:solidFill>
              </a:rPr>
              <a:t>Provisional license with the correct endorsement is acceptable.</a:t>
            </a:r>
          </a:p>
          <a:p>
            <a:pPr lvl="1">
              <a:buClrTx/>
            </a:pPr>
            <a:r>
              <a:rPr lang="en-US" sz="2400" dirty="0" smtClean="0"/>
              <a:t>Does NOT include guidance counselors, speech/language pathologists, or administrators</a:t>
            </a:r>
            <a:endParaRPr lang="en-US" sz="400" dirty="0" smtClean="0"/>
          </a:p>
          <a:p>
            <a:r>
              <a:rPr lang="en-US" sz="2400" dirty="0" smtClean="0">
                <a:solidFill>
                  <a:schemeClr val="tx1"/>
                </a:solidFill>
              </a:rPr>
              <a:t>All paraprofessionals in a </a:t>
            </a:r>
            <a:r>
              <a:rPr lang="en-US" sz="2400" dirty="0" err="1" smtClean="0">
                <a:solidFill>
                  <a:schemeClr val="tx1"/>
                </a:solidFill>
              </a:rPr>
              <a:t>schoolwide</a:t>
            </a:r>
            <a:r>
              <a:rPr lang="en-US" sz="2400" dirty="0" smtClean="0">
                <a:solidFill>
                  <a:schemeClr val="tx1"/>
                </a:solidFill>
              </a:rPr>
              <a:t> school must be qualified.</a:t>
            </a:r>
          </a:p>
          <a:p>
            <a:pPr lvl="1"/>
            <a:r>
              <a:rPr lang="en-US" sz="2400" b="1" dirty="0" smtClean="0"/>
              <a:t>This includes special education, Title I funded, etc.</a:t>
            </a:r>
            <a:endParaRPr lang="en-US" sz="2400" b="1" dirty="0" smtClean="0">
              <a:solidFill>
                <a:schemeClr val="tx1"/>
              </a:solidFill>
            </a:endParaRPr>
          </a:p>
          <a:p>
            <a:pPr marL="82153" indent="0">
              <a:buNone/>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543626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defRPr/>
            </a:pPr>
            <a:r>
              <a:rPr lang="en-US" b="1" dirty="0" smtClean="0"/>
              <a:t>Parent Input Requirements</a:t>
            </a:r>
            <a:endParaRPr lang="en-US" b="1" dirty="0"/>
          </a:p>
        </p:txBody>
      </p:sp>
      <p:sp>
        <p:nvSpPr>
          <p:cNvPr id="4" name="Content Placeholder 3"/>
          <p:cNvSpPr>
            <a:spLocks noGrp="1"/>
          </p:cNvSpPr>
          <p:nvPr>
            <p:ph idx="1"/>
          </p:nvPr>
        </p:nvSpPr>
        <p:spPr>
          <a:xfrm>
            <a:off x="152400" y="858371"/>
            <a:ext cx="8229600" cy="3389780"/>
          </a:xfrm>
        </p:spPr>
        <p:txBody>
          <a:bodyPr>
            <a:noAutofit/>
          </a:bodyPr>
          <a:lstStyle/>
          <a:p>
            <a:r>
              <a:rPr lang="en-US" sz="2800" dirty="0"/>
              <a:t>Parents are required to be involved in the development and review of the </a:t>
            </a:r>
            <a:endParaRPr lang="en-US" sz="2800" dirty="0" smtClean="0"/>
          </a:p>
          <a:p>
            <a:pPr lvl="1"/>
            <a:r>
              <a:rPr lang="en-US" dirty="0" smtClean="0"/>
              <a:t>Title </a:t>
            </a:r>
            <a:r>
              <a:rPr lang="en-US" dirty="0"/>
              <a:t>I </a:t>
            </a:r>
            <a:r>
              <a:rPr lang="en-US" dirty="0" smtClean="0"/>
              <a:t>application, </a:t>
            </a:r>
          </a:p>
          <a:p>
            <a:pPr lvl="1"/>
            <a:r>
              <a:rPr lang="en-US" dirty="0" smtClean="0"/>
              <a:t>the </a:t>
            </a:r>
            <a:r>
              <a:rPr lang="en-US" dirty="0"/>
              <a:t>school improvement </a:t>
            </a:r>
            <a:r>
              <a:rPr lang="en-US" dirty="0" smtClean="0"/>
              <a:t>plan, </a:t>
            </a:r>
          </a:p>
          <a:p>
            <a:pPr lvl="1"/>
            <a:r>
              <a:rPr lang="en-US" dirty="0" smtClean="0"/>
              <a:t>parent and family engagement policy, and</a:t>
            </a:r>
          </a:p>
          <a:p>
            <a:pPr lvl="1"/>
            <a:r>
              <a:rPr lang="en-US" dirty="0" smtClean="0"/>
              <a:t>parent and family engagement activities.</a:t>
            </a:r>
            <a:endParaRPr lang="en-US" dirty="0"/>
          </a:p>
        </p:txBody>
      </p:sp>
    </p:spTree>
    <p:extLst>
      <p:ext uri="{BB962C8B-B14F-4D97-AF65-F5344CB8AC3E}">
        <p14:creationId xmlns:p14="http://schemas.microsoft.com/office/powerpoint/2010/main" val="2942089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defRPr/>
            </a:pPr>
            <a:r>
              <a:rPr lang="en-US" b="1" dirty="0" smtClean="0"/>
              <a:t>Parent Input</a:t>
            </a:r>
            <a:endParaRPr lang="en-US" b="1" dirty="0"/>
          </a:p>
        </p:txBody>
      </p:sp>
      <p:sp>
        <p:nvSpPr>
          <p:cNvPr id="4" name="Content Placeholder 3"/>
          <p:cNvSpPr>
            <a:spLocks noGrp="1"/>
          </p:cNvSpPr>
          <p:nvPr>
            <p:ph idx="1"/>
          </p:nvPr>
        </p:nvSpPr>
        <p:spPr>
          <a:xfrm>
            <a:off x="152400" y="858371"/>
            <a:ext cx="8229600" cy="3389780"/>
          </a:xfrm>
        </p:spPr>
        <p:txBody>
          <a:bodyPr>
            <a:noAutofit/>
          </a:bodyPr>
          <a:lstStyle/>
          <a:p>
            <a:r>
              <a:rPr lang="en-US" sz="2800" dirty="0" smtClean="0"/>
              <a:t>Discuss the major components of the Title I application and school improvement plan including parent and family engagement activities chosen, and how Title I funding is used for parent and family engagement.</a:t>
            </a:r>
          </a:p>
          <a:p>
            <a:endParaRPr lang="en-US" sz="800" dirty="0" smtClean="0"/>
          </a:p>
          <a:p>
            <a:r>
              <a:rPr lang="en-US" sz="2800" dirty="0" smtClean="0"/>
              <a:t>Give parents the opportunity to provide input and document that input.</a:t>
            </a:r>
          </a:p>
        </p:txBody>
      </p:sp>
    </p:spTree>
    <p:extLst>
      <p:ext uri="{BB962C8B-B14F-4D97-AF65-F5344CB8AC3E}">
        <p14:creationId xmlns:p14="http://schemas.microsoft.com/office/powerpoint/2010/main" val="2450231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defRPr/>
            </a:pPr>
            <a:r>
              <a:rPr lang="en-US" b="1" dirty="0" smtClean="0"/>
              <a:t>Parent and Family Engagement Policies </a:t>
            </a:r>
            <a:endParaRPr lang="en-US" b="1" dirty="0"/>
          </a:p>
        </p:txBody>
      </p:sp>
      <p:sp>
        <p:nvSpPr>
          <p:cNvPr id="4" name="Content Placeholder 3"/>
          <p:cNvSpPr>
            <a:spLocks noGrp="1"/>
          </p:cNvSpPr>
          <p:nvPr>
            <p:ph idx="1"/>
          </p:nvPr>
        </p:nvSpPr>
        <p:spPr>
          <a:xfrm>
            <a:off x="304800" y="971550"/>
            <a:ext cx="8229600" cy="3505200"/>
          </a:xfrm>
        </p:spPr>
        <p:txBody>
          <a:bodyPr>
            <a:normAutofit fontScale="92500" lnSpcReduction="20000"/>
          </a:bodyPr>
          <a:lstStyle/>
          <a:p>
            <a:endParaRPr lang="en-US" sz="675" dirty="0">
              <a:latin typeface="Tahoma" panose="020B0604030504040204" pitchFamily="34" charset="0"/>
              <a:ea typeface="Tahoma" panose="020B0604030504040204" pitchFamily="34" charset="0"/>
              <a:cs typeface="Tahoma" panose="020B0604030504040204" pitchFamily="34" charset="0"/>
            </a:endParaRPr>
          </a:p>
          <a:p>
            <a:r>
              <a:rPr lang="en-US" dirty="0" smtClean="0"/>
              <a:t>Parent and family engagement policies are required </a:t>
            </a:r>
          </a:p>
          <a:p>
            <a:r>
              <a:rPr lang="en-US" dirty="0"/>
              <a:t>P</a:t>
            </a:r>
            <a:r>
              <a:rPr lang="en-US" dirty="0" smtClean="0"/>
              <a:t>arents </a:t>
            </a:r>
            <a:r>
              <a:rPr lang="en-US" dirty="0"/>
              <a:t>should be on the committees to update these </a:t>
            </a:r>
            <a:r>
              <a:rPr lang="en-US" dirty="0" smtClean="0"/>
              <a:t>policies </a:t>
            </a:r>
            <a:r>
              <a:rPr lang="en-US" dirty="0"/>
              <a:t>and </a:t>
            </a:r>
            <a:r>
              <a:rPr lang="en-US" dirty="0" smtClean="0"/>
              <a:t>should provide </a:t>
            </a:r>
            <a:r>
              <a:rPr lang="en-US" dirty="0"/>
              <a:t>feedback on the effectiveness of the </a:t>
            </a:r>
            <a:r>
              <a:rPr lang="en-US" dirty="0" smtClean="0"/>
              <a:t>policies </a:t>
            </a:r>
            <a:r>
              <a:rPr lang="en-US" dirty="0"/>
              <a:t>each </a:t>
            </a:r>
            <a:r>
              <a:rPr lang="en-US" dirty="0" smtClean="0"/>
              <a:t>year</a:t>
            </a:r>
          </a:p>
          <a:p>
            <a:r>
              <a:rPr lang="en-US" dirty="0" smtClean="0"/>
              <a:t>All policies should reflect ESSA requirements (update from </a:t>
            </a:r>
            <a:r>
              <a:rPr lang="en-US" dirty="0" err="1" smtClean="0"/>
              <a:t>NCLB</a:t>
            </a:r>
            <a:r>
              <a:rPr lang="en-US" dirty="0" smtClean="0"/>
              <a:t>)</a:t>
            </a:r>
          </a:p>
          <a:p>
            <a:pPr lvl="1"/>
            <a:r>
              <a:rPr lang="en-US" dirty="0" smtClean="0"/>
              <a:t>Templates are on the </a:t>
            </a:r>
            <a:r>
              <a:rPr lang="en-US" dirty="0" smtClean="0">
                <a:hlinkClick r:id="rId3"/>
              </a:rPr>
              <a:t>Title I, Part A webpage</a:t>
            </a:r>
            <a:endParaRPr lang="en-US" dirty="0" smtClean="0"/>
          </a:p>
        </p:txBody>
      </p:sp>
    </p:spTree>
    <p:extLst>
      <p:ext uri="{BB962C8B-B14F-4D97-AF65-F5344CB8AC3E}">
        <p14:creationId xmlns:p14="http://schemas.microsoft.com/office/powerpoint/2010/main" val="40500151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50"/>
            <a:ext cx="9144000" cy="1029821"/>
          </a:xfrm>
        </p:spPr>
        <p:txBody>
          <a:bodyPr>
            <a:noAutofit/>
          </a:bodyPr>
          <a:lstStyle/>
          <a:p>
            <a:pPr algn="ctr"/>
            <a:r>
              <a:rPr lang="en-US" sz="3200" b="1" dirty="0"/>
              <a:t>Programs Monitored on </a:t>
            </a:r>
            <a:r>
              <a:rPr lang="en-US" sz="3200" b="1" dirty="0" smtClean="0"/>
              <a:t>the new </a:t>
            </a:r>
            <a:r>
              <a:rPr lang="en-US" sz="3200" b="1" dirty="0"/>
              <a:t/>
            </a:r>
            <a:br>
              <a:rPr lang="en-US" sz="3200" b="1" dirty="0"/>
            </a:br>
            <a:r>
              <a:rPr lang="en-US" sz="3200" b="1" dirty="0" smtClean="0"/>
              <a:t>Five-Year </a:t>
            </a:r>
            <a:r>
              <a:rPr lang="en-US" sz="3200" b="1" dirty="0"/>
              <a:t>Monitoring Schedule</a:t>
            </a:r>
          </a:p>
        </p:txBody>
      </p:sp>
      <p:sp>
        <p:nvSpPr>
          <p:cNvPr id="3" name="Content Placeholder 2"/>
          <p:cNvSpPr>
            <a:spLocks noGrp="1"/>
          </p:cNvSpPr>
          <p:nvPr>
            <p:ph idx="1"/>
          </p:nvPr>
        </p:nvSpPr>
        <p:spPr>
          <a:xfrm>
            <a:off x="457200" y="971550"/>
            <a:ext cx="8229600" cy="3657600"/>
          </a:xfrm>
        </p:spPr>
        <p:txBody>
          <a:bodyPr>
            <a:normAutofit fontScale="70000" lnSpcReduction="20000"/>
          </a:bodyPr>
          <a:lstStyle/>
          <a:p>
            <a:pPr>
              <a:spcBef>
                <a:spcPts val="900"/>
              </a:spcBef>
            </a:pPr>
            <a:r>
              <a:rPr lang="en-US" sz="4000" dirty="0" smtClean="0"/>
              <a:t>Title I, Part A</a:t>
            </a:r>
          </a:p>
          <a:p>
            <a:pPr>
              <a:spcBef>
                <a:spcPts val="900"/>
              </a:spcBef>
            </a:pPr>
            <a:r>
              <a:rPr lang="en-US" sz="4000" dirty="0" smtClean="0"/>
              <a:t>Title I, Part C</a:t>
            </a:r>
          </a:p>
          <a:p>
            <a:pPr>
              <a:spcBef>
                <a:spcPts val="900"/>
              </a:spcBef>
            </a:pPr>
            <a:r>
              <a:rPr lang="en-US" sz="4000" dirty="0" smtClean="0"/>
              <a:t>Title I, Part D ( Subpart 1- SEA, Subpart 2, Local Education Agencies)</a:t>
            </a:r>
          </a:p>
          <a:p>
            <a:pPr>
              <a:spcBef>
                <a:spcPts val="900"/>
              </a:spcBef>
            </a:pPr>
            <a:r>
              <a:rPr lang="en-US" sz="4000" dirty="0" smtClean="0"/>
              <a:t>Title III, Part A</a:t>
            </a:r>
          </a:p>
          <a:p>
            <a:pPr>
              <a:spcBef>
                <a:spcPts val="900"/>
              </a:spcBef>
            </a:pPr>
            <a:r>
              <a:rPr lang="en-US" sz="4000" dirty="0" smtClean="0"/>
              <a:t>Title V, Part B, Subpart 2</a:t>
            </a:r>
          </a:p>
          <a:p>
            <a:pPr marL="0" indent="0">
              <a:buNone/>
            </a:pPr>
            <a:endParaRPr lang="en-US" dirty="0" smtClean="0"/>
          </a:p>
          <a:p>
            <a:pPr marL="0" indent="0">
              <a:buNone/>
            </a:pPr>
            <a:r>
              <a:rPr lang="en-US" dirty="0"/>
              <a:t>(</a:t>
            </a:r>
            <a:r>
              <a:rPr lang="en-US" dirty="0" smtClean="0"/>
              <a:t>21</a:t>
            </a:r>
            <a:r>
              <a:rPr lang="en-US" baseline="30000" dirty="0" smtClean="0"/>
              <a:t>st</a:t>
            </a:r>
            <a:r>
              <a:rPr lang="en-US" dirty="0" smtClean="0"/>
              <a:t> CCLC, Title </a:t>
            </a:r>
            <a:r>
              <a:rPr lang="en-US" dirty="0"/>
              <a:t>II, Part </a:t>
            </a:r>
            <a:r>
              <a:rPr lang="en-US" dirty="0" smtClean="0"/>
              <a:t>A, and Title IV, Part </a:t>
            </a:r>
            <a:r>
              <a:rPr lang="en-US" dirty="0" smtClean="0"/>
              <a:t>A, </a:t>
            </a:r>
            <a:r>
              <a:rPr lang="en-US" dirty="0"/>
              <a:t>are monitored on a different schedule</a:t>
            </a:r>
            <a:r>
              <a:rPr lang="en-US" dirty="0" smtClean="0"/>
              <a:t>.)</a:t>
            </a:r>
            <a:endParaRPr lang="en-US" dirty="0"/>
          </a:p>
          <a:p>
            <a:endParaRPr lang="en-US" dirty="0"/>
          </a:p>
        </p:txBody>
      </p:sp>
    </p:spTree>
    <p:extLst>
      <p:ext uri="{BB962C8B-B14F-4D97-AF65-F5344CB8AC3E}">
        <p14:creationId xmlns:p14="http://schemas.microsoft.com/office/powerpoint/2010/main" val="35708958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defRPr/>
            </a:pPr>
            <a:r>
              <a:rPr lang="en-US" b="1" dirty="0" smtClean="0"/>
              <a:t>Division and School </a:t>
            </a:r>
            <a:r>
              <a:rPr lang="en-US" b="1" dirty="0" err="1" smtClean="0"/>
              <a:t>PFE</a:t>
            </a:r>
            <a:r>
              <a:rPr lang="en-US" b="1" dirty="0" smtClean="0"/>
              <a:t> Policies </a:t>
            </a:r>
            <a:endParaRPr lang="en-US" b="1" dirty="0"/>
          </a:p>
        </p:txBody>
      </p:sp>
      <p:sp>
        <p:nvSpPr>
          <p:cNvPr id="4" name="Content Placeholder 3"/>
          <p:cNvSpPr>
            <a:spLocks noGrp="1"/>
          </p:cNvSpPr>
          <p:nvPr>
            <p:ph idx="1"/>
          </p:nvPr>
        </p:nvSpPr>
        <p:spPr>
          <a:xfrm>
            <a:off x="304800" y="971550"/>
            <a:ext cx="8229600" cy="3505200"/>
          </a:xfrm>
        </p:spPr>
        <p:txBody>
          <a:bodyPr>
            <a:normAutofit/>
          </a:bodyPr>
          <a:lstStyle/>
          <a:p>
            <a:endParaRPr lang="en-US" sz="675" dirty="0">
              <a:latin typeface="Tahoma" panose="020B0604030504040204" pitchFamily="34" charset="0"/>
              <a:ea typeface="Tahoma" panose="020B0604030504040204" pitchFamily="34" charset="0"/>
              <a:cs typeface="Tahoma" panose="020B0604030504040204" pitchFamily="34" charset="0"/>
            </a:endParaRPr>
          </a:p>
          <a:p>
            <a:r>
              <a:rPr lang="en-US" dirty="0" smtClean="0"/>
              <a:t>Division Policy – if approved by the local school board (not required); updates must also be approved by the board, must be updated annually</a:t>
            </a:r>
          </a:p>
          <a:p>
            <a:r>
              <a:rPr lang="en-US" dirty="0" smtClean="0"/>
              <a:t>School policies – update annually to include changes and to reflect the current year</a:t>
            </a:r>
            <a:r>
              <a:rPr lang="en-US" dirty="0"/>
              <a:t> </a:t>
            </a:r>
            <a:endParaRPr lang="en-US" dirty="0" smtClean="0"/>
          </a:p>
        </p:txBody>
      </p:sp>
    </p:spTree>
    <p:extLst>
      <p:ext uri="{BB962C8B-B14F-4D97-AF65-F5344CB8AC3E}">
        <p14:creationId xmlns:p14="http://schemas.microsoft.com/office/powerpoint/2010/main" val="40628141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Annual Meeting</a:t>
            </a:r>
            <a:endParaRPr lang="en-US" sz="2100" b="1" dirty="0"/>
          </a:p>
        </p:txBody>
      </p:sp>
      <p:sp>
        <p:nvSpPr>
          <p:cNvPr id="3" name="Content Placeholder 2"/>
          <p:cNvSpPr>
            <a:spLocks noGrp="1"/>
          </p:cNvSpPr>
          <p:nvPr>
            <p:ph idx="1"/>
          </p:nvPr>
        </p:nvSpPr>
        <p:spPr>
          <a:xfrm>
            <a:off x="228600" y="971550"/>
            <a:ext cx="8534400" cy="3352800"/>
          </a:xfrm>
        </p:spPr>
        <p:txBody>
          <a:bodyPr>
            <a:normAutofit fontScale="85000" lnSpcReduction="10000"/>
          </a:bodyPr>
          <a:lstStyle/>
          <a:p>
            <a:r>
              <a:rPr lang="en-US" sz="3300" dirty="0"/>
              <a:t>Provide evidence </a:t>
            </a:r>
            <a:r>
              <a:rPr lang="en-US" sz="3300" dirty="0" smtClean="0"/>
              <a:t>that </a:t>
            </a:r>
            <a:r>
              <a:rPr lang="en-US" sz="3300" dirty="0"/>
              <a:t>parents attended </a:t>
            </a:r>
            <a:r>
              <a:rPr lang="en-US" sz="3300" dirty="0" smtClean="0"/>
              <a:t>an annual Title I meeting where </a:t>
            </a:r>
            <a:r>
              <a:rPr lang="en-US" sz="3300" dirty="0"/>
              <a:t>the </a:t>
            </a:r>
            <a:r>
              <a:rPr lang="en-US" sz="3300" dirty="0" smtClean="0"/>
              <a:t>topics below were discussed:</a:t>
            </a:r>
          </a:p>
          <a:p>
            <a:pPr lvl="1"/>
            <a:r>
              <a:rPr lang="en-US" dirty="0" smtClean="0"/>
              <a:t>Purpose of Title I</a:t>
            </a:r>
            <a:endParaRPr lang="en-US" dirty="0"/>
          </a:p>
          <a:p>
            <a:pPr lvl="1"/>
            <a:r>
              <a:rPr lang="en-US" dirty="0"/>
              <a:t>I</a:t>
            </a:r>
            <a:r>
              <a:rPr lang="en-US" dirty="0" smtClean="0"/>
              <a:t>nstructional model (schoolwide or targeted assistance)</a:t>
            </a:r>
          </a:p>
          <a:p>
            <a:pPr lvl="1"/>
            <a:r>
              <a:rPr lang="en-US" dirty="0" smtClean="0"/>
              <a:t>Parents’ right to be involved in the education of their child</a:t>
            </a:r>
          </a:p>
          <a:p>
            <a:pPr lvl="1"/>
            <a:r>
              <a:rPr lang="en-US" dirty="0" smtClean="0"/>
              <a:t>How data is used to inform instruction</a:t>
            </a:r>
          </a:p>
          <a:p>
            <a:pPr lvl="1"/>
            <a:r>
              <a:rPr lang="en-US" dirty="0" smtClean="0"/>
              <a:t>How Title I funds are used </a:t>
            </a:r>
          </a:p>
          <a:p>
            <a:pPr lvl="1"/>
            <a:r>
              <a:rPr lang="en-US" dirty="0" smtClean="0"/>
              <a:t>Evidence includes: agendas or meeting minutes</a:t>
            </a:r>
          </a:p>
          <a:p>
            <a:pPr marL="685800" lvl="2" indent="0">
              <a:buNone/>
            </a:pPr>
            <a:endParaRPr lang="en-US" dirty="0"/>
          </a:p>
        </p:txBody>
      </p:sp>
    </p:spTree>
    <p:extLst>
      <p:ext uri="{BB962C8B-B14F-4D97-AF65-F5344CB8AC3E}">
        <p14:creationId xmlns:p14="http://schemas.microsoft.com/office/powerpoint/2010/main" val="23030211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Meeting with Parents</a:t>
            </a:r>
            <a:endParaRPr lang="en-US" b="1" dirty="0"/>
          </a:p>
        </p:txBody>
      </p:sp>
      <p:sp>
        <p:nvSpPr>
          <p:cNvPr id="3" name="Content Placeholder 2"/>
          <p:cNvSpPr>
            <a:spLocks noGrp="1"/>
          </p:cNvSpPr>
          <p:nvPr>
            <p:ph idx="1"/>
          </p:nvPr>
        </p:nvSpPr>
        <p:spPr>
          <a:xfrm>
            <a:off x="152400" y="858372"/>
            <a:ext cx="8534400" cy="4532778"/>
          </a:xfrm>
        </p:spPr>
        <p:txBody>
          <a:bodyPr>
            <a:noAutofit/>
          </a:bodyPr>
          <a:lstStyle/>
          <a:p>
            <a:r>
              <a:rPr lang="en-US" sz="2400" dirty="0" smtClean="0"/>
              <a:t>Meetings/events must be conducted regularly.</a:t>
            </a:r>
            <a:endParaRPr lang="en-US" sz="2400" dirty="0"/>
          </a:p>
          <a:p>
            <a:r>
              <a:rPr lang="en-US" sz="2400" dirty="0" smtClean="0"/>
              <a:t>Inform parents how they can help their child improve academically.</a:t>
            </a:r>
            <a:endParaRPr lang="en-US" sz="2400" dirty="0"/>
          </a:p>
          <a:p>
            <a:r>
              <a:rPr lang="en-US" sz="2400" dirty="0" smtClean="0"/>
              <a:t>Parents should have the opportunity to voice concerns and to provide feedback about the Title I program at meetings or through surveys.</a:t>
            </a:r>
            <a:endParaRPr lang="en-US" sz="2400" dirty="0"/>
          </a:p>
          <a:p>
            <a:r>
              <a:rPr lang="en-US" sz="2400" dirty="0" smtClean="0"/>
              <a:t>Parent surveys should include questions about </a:t>
            </a:r>
          </a:p>
          <a:p>
            <a:pPr lvl="1"/>
            <a:r>
              <a:rPr lang="en-US" sz="2000" dirty="0" smtClean="0"/>
              <a:t>the effectiveness of family events to improve their child’s learning; and</a:t>
            </a:r>
            <a:r>
              <a:rPr lang="en-US" sz="2000" dirty="0"/>
              <a:t> </a:t>
            </a:r>
            <a:endParaRPr lang="en-US" sz="2000" dirty="0" smtClean="0"/>
          </a:p>
          <a:p>
            <a:pPr lvl="1"/>
            <a:r>
              <a:rPr lang="en-US" sz="2000" dirty="0" smtClean="0"/>
              <a:t>how funding should be used</a:t>
            </a:r>
            <a:r>
              <a:rPr lang="en-US" sz="2000" dirty="0"/>
              <a:t> </a:t>
            </a:r>
            <a:r>
              <a:rPr lang="en-US" sz="2000" dirty="0" smtClean="0"/>
              <a:t>for parent and family engagement</a:t>
            </a:r>
          </a:p>
        </p:txBody>
      </p:sp>
    </p:spTree>
    <p:extLst>
      <p:ext uri="{BB962C8B-B14F-4D97-AF65-F5344CB8AC3E}">
        <p14:creationId xmlns:p14="http://schemas.microsoft.com/office/powerpoint/2010/main" val="42860847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Parent Advisory Committee (PAC)</a:t>
            </a:r>
            <a:endParaRPr lang="en-US" b="1" dirty="0"/>
          </a:p>
        </p:txBody>
      </p:sp>
      <p:sp>
        <p:nvSpPr>
          <p:cNvPr id="3" name="Content Placeholder 2"/>
          <p:cNvSpPr>
            <a:spLocks noGrp="1"/>
          </p:cNvSpPr>
          <p:nvPr>
            <p:ph idx="1"/>
          </p:nvPr>
        </p:nvSpPr>
        <p:spPr>
          <a:xfrm>
            <a:off x="152400" y="971550"/>
            <a:ext cx="8534400" cy="3657599"/>
          </a:xfrm>
        </p:spPr>
        <p:txBody>
          <a:bodyPr>
            <a:noAutofit/>
          </a:bodyPr>
          <a:lstStyle/>
          <a:p>
            <a:r>
              <a:rPr lang="en-US" sz="1800" dirty="0" smtClean="0"/>
              <a:t>Suggested to get more specific feedback from parents (not required)</a:t>
            </a:r>
          </a:p>
          <a:p>
            <a:r>
              <a:rPr lang="en-US" sz="1800" dirty="0" smtClean="0"/>
              <a:t>Discussion topics:</a:t>
            </a:r>
          </a:p>
          <a:p>
            <a:pPr lvl="1"/>
            <a:r>
              <a:rPr lang="en-US" sz="1800" dirty="0" smtClean="0"/>
              <a:t>Title I application and school improvement plan</a:t>
            </a:r>
          </a:p>
          <a:p>
            <a:pPr lvl="1"/>
            <a:r>
              <a:rPr lang="en-US" sz="1800" dirty="0" smtClean="0"/>
              <a:t>Update and evaluate the parent and family engagement policies</a:t>
            </a:r>
          </a:p>
          <a:p>
            <a:pPr lvl="1"/>
            <a:r>
              <a:rPr lang="en-US" sz="1800" dirty="0" smtClean="0"/>
              <a:t>Help plan specific events </a:t>
            </a:r>
          </a:p>
          <a:p>
            <a:pPr lvl="1"/>
            <a:r>
              <a:rPr lang="en-US" sz="1800" dirty="0" smtClean="0"/>
              <a:t>Provide input on how funding should be used for parent and family engagement</a:t>
            </a:r>
          </a:p>
          <a:p>
            <a:r>
              <a:rPr lang="en-US" sz="1800" dirty="0" smtClean="0"/>
              <a:t>PAC meetings may be conducted in conjunction with collecting feedback from all parents at family events.</a:t>
            </a:r>
          </a:p>
          <a:p>
            <a:r>
              <a:rPr lang="en-US" sz="1800" dirty="0" smtClean="0"/>
              <a:t>If well planned can collect evidence for at least 3 monitoring questions in one or </a:t>
            </a:r>
            <a:r>
              <a:rPr lang="en-US" sz="1800" dirty="0"/>
              <a:t> </a:t>
            </a:r>
            <a:r>
              <a:rPr lang="en-US" sz="1800" dirty="0" smtClean="0"/>
              <a:t>   two well planned meetings.</a:t>
            </a:r>
            <a:endParaRPr lang="en-US" sz="1800" dirty="0"/>
          </a:p>
        </p:txBody>
      </p:sp>
    </p:spTree>
    <p:extLst>
      <p:ext uri="{BB962C8B-B14F-4D97-AF65-F5344CB8AC3E}">
        <p14:creationId xmlns:p14="http://schemas.microsoft.com/office/powerpoint/2010/main" val="24815796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1199030"/>
          </a:xfrm>
        </p:spPr>
        <p:txBody>
          <a:bodyPr>
            <a:normAutofit fontScale="90000"/>
          </a:bodyPr>
          <a:lstStyle/>
          <a:p>
            <a:pPr>
              <a:defRPr/>
            </a:pPr>
            <a:r>
              <a:rPr lang="en-US" b="1" dirty="0" smtClean="0"/>
              <a:t>Parent and Family Engagement:</a:t>
            </a:r>
            <a:br>
              <a:rPr lang="en-US" b="1" dirty="0" smtClean="0"/>
            </a:br>
            <a:r>
              <a:rPr lang="en-US" b="1" dirty="0"/>
              <a:t>Sign-In Sheets</a:t>
            </a:r>
          </a:p>
        </p:txBody>
      </p:sp>
      <p:sp>
        <p:nvSpPr>
          <p:cNvPr id="4" name="Content Placeholder 3"/>
          <p:cNvSpPr>
            <a:spLocks noGrp="1"/>
          </p:cNvSpPr>
          <p:nvPr>
            <p:ph idx="1"/>
          </p:nvPr>
        </p:nvSpPr>
        <p:spPr/>
        <p:txBody>
          <a:bodyPr>
            <a:normAutofit lnSpcReduction="10000"/>
          </a:bodyPr>
          <a:lstStyle/>
          <a:p>
            <a:r>
              <a:rPr lang="en-US" dirty="0" smtClean="0"/>
              <a:t>Make sure that sign-in sheets are used to record the attendance at all parent and family engagement activities.</a:t>
            </a:r>
          </a:p>
          <a:p>
            <a:endParaRPr lang="en-US" sz="900" dirty="0" smtClean="0"/>
          </a:p>
          <a:p>
            <a:r>
              <a:rPr lang="en-US" dirty="0" smtClean="0"/>
              <a:t>The sign-in sheets need to have the date, title or purpose of the meeting, as well as attendee signature and role.</a:t>
            </a:r>
          </a:p>
          <a:p>
            <a:pPr marL="0" indent="0">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192458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34" y="0"/>
            <a:ext cx="9144000" cy="1063228"/>
          </a:xfrm>
          <a:solidFill>
            <a:schemeClr val="tx1"/>
          </a:solidFill>
        </p:spPr>
        <p:txBody>
          <a:bodyPr/>
          <a:lstStyle/>
          <a:p>
            <a:r>
              <a:rPr lang="en-US" sz="3600" b="1" dirty="0" smtClean="0">
                <a:solidFill>
                  <a:schemeClr val="bg1"/>
                </a:solidFill>
              </a:rPr>
              <a:t>Parent Advisory Meeting Highlight: </a:t>
            </a:r>
            <a:br>
              <a:rPr lang="en-US" sz="3600" b="1" dirty="0" smtClean="0">
                <a:solidFill>
                  <a:schemeClr val="bg1"/>
                </a:solidFill>
              </a:rPr>
            </a:br>
            <a:r>
              <a:rPr lang="en-US" sz="3600" b="1" dirty="0" smtClean="0">
                <a:solidFill>
                  <a:schemeClr val="bg1"/>
                </a:solidFill>
              </a:rPr>
              <a:t>Prince William County</a:t>
            </a:r>
            <a:endParaRPr lang="en-US" sz="3600" b="1" dirty="0">
              <a:solidFill>
                <a:schemeClr val="bg1"/>
              </a:solidFill>
            </a:endParaRPr>
          </a:p>
        </p:txBody>
      </p:sp>
      <p:sp>
        <p:nvSpPr>
          <p:cNvPr id="3" name="Content Placeholder 2"/>
          <p:cNvSpPr>
            <a:spLocks noGrp="1"/>
          </p:cNvSpPr>
          <p:nvPr>
            <p:ph type="body" idx="1"/>
          </p:nvPr>
        </p:nvSpPr>
        <p:spPr>
          <a:xfrm>
            <a:off x="457199" y="1151335"/>
            <a:ext cx="8229601" cy="479822"/>
          </a:xfrm>
        </p:spPr>
        <p:txBody>
          <a:bodyPr>
            <a:normAutofit/>
          </a:bodyPr>
          <a:lstStyle/>
          <a:p>
            <a:pPr lvl="1" algn="ctr"/>
            <a:r>
              <a:rPr lang="en-US" sz="2400" b="0" dirty="0" smtClean="0">
                <a:latin typeface="Calibri" panose="020F0502020204030204" pitchFamily="34" charset="0"/>
                <a:cs typeface="Calibri" panose="020F0502020204030204" pitchFamily="34" charset="0"/>
              </a:rPr>
              <a:t>Notes from a district parent advisory meeting:</a:t>
            </a:r>
            <a:endParaRPr lang="en-US" sz="2400" b="0" dirty="0">
              <a:latin typeface="Calibri" panose="020F0502020204030204" pitchFamily="34" charset="0"/>
              <a:cs typeface="Calibri" panose="020F0502020204030204" pitchFamily="34" charset="0"/>
            </a:endParaRPr>
          </a:p>
        </p:txBody>
      </p:sp>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rot="5400000">
            <a:off x="2164519" y="1912505"/>
            <a:ext cx="2743200" cy="2057400"/>
          </a:xfrm>
        </p:spPr>
      </p:pic>
      <p:pic>
        <p:nvPicPr>
          <p:cNvPr id="9" name="Content Placeholder 8"/>
          <p:cNvPicPr>
            <a:picLocks noGrp="1" noChangeAspect="1"/>
          </p:cNvPicPr>
          <p:nvPr>
            <p:ph sz="quarter" idx="4"/>
          </p:nvPr>
        </p:nvPicPr>
        <p:blipFill>
          <a:blip r:embed="rId4" cstate="print">
            <a:extLst>
              <a:ext uri="{28A0092B-C50C-407E-A947-70E740481C1C}">
                <a14:useLocalDpi xmlns:a14="http://schemas.microsoft.com/office/drawing/2010/main" val="0"/>
              </a:ext>
            </a:extLst>
          </a:blip>
          <a:stretch>
            <a:fillRect/>
          </a:stretch>
        </p:blipFill>
        <p:spPr>
          <a:xfrm rot="5400000">
            <a:off x="4389582" y="1904424"/>
            <a:ext cx="2678546" cy="2008910"/>
          </a:xfrm>
        </p:spPr>
      </p:pic>
    </p:spTree>
    <p:extLst>
      <p:ext uri="{BB962C8B-B14F-4D97-AF65-F5344CB8AC3E}">
        <p14:creationId xmlns:p14="http://schemas.microsoft.com/office/powerpoint/2010/main" val="28201139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ESSA - Parent Notification</a:t>
            </a:r>
          </a:p>
        </p:txBody>
      </p:sp>
      <p:sp>
        <p:nvSpPr>
          <p:cNvPr id="3" name="Content Placeholder 2"/>
          <p:cNvSpPr>
            <a:spLocks noGrp="1"/>
          </p:cNvSpPr>
          <p:nvPr>
            <p:ph idx="1"/>
          </p:nvPr>
        </p:nvSpPr>
        <p:spPr>
          <a:xfrm>
            <a:off x="228600" y="971550"/>
            <a:ext cx="8686800" cy="3505199"/>
          </a:xfrm>
        </p:spPr>
        <p:txBody>
          <a:bodyPr>
            <a:normAutofit/>
          </a:bodyPr>
          <a:lstStyle/>
          <a:p>
            <a:pPr marL="0" indent="0">
              <a:spcBef>
                <a:spcPts val="0"/>
              </a:spcBef>
              <a:buNone/>
              <a:defRPr/>
            </a:pPr>
            <a:r>
              <a:rPr lang="en-US" sz="2800" dirty="0"/>
              <a:t>Under ESSA, the following Title III provisions have been </a:t>
            </a:r>
            <a:r>
              <a:rPr lang="en-US" sz="2800" dirty="0" smtClean="0"/>
              <a:t>moved under </a:t>
            </a:r>
            <a:r>
              <a:rPr lang="en-US" sz="2800" dirty="0"/>
              <a:t>Title I:</a:t>
            </a:r>
          </a:p>
          <a:p>
            <a:pPr marL="82153" indent="0">
              <a:spcBef>
                <a:spcPts val="0"/>
              </a:spcBef>
              <a:buNone/>
              <a:defRPr/>
            </a:pPr>
            <a:endParaRPr lang="en-US" sz="525" dirty="0"/>
          </a:p>
          <a:p>
            <a:pPr marL="0" indent="0">
              <a:spcBef>
                <a:spcPts val="900"/>
              </a:spcBef>
              <a:buNone/>
              <a:defRPr/>
            </a:pPr>
            <a:r>
              <a:rPr lang="en-US" sz="2400" dirty="0"/>
              <a:t>Parental Notification Requirements:</a:t>
            </a:r>
          </a:p>
          <a:p>
            <a:pPr marL="425054">
              <a:spcBef>
                <a:spcPts val="900"/>
              </a:spcBef>
              <a:defRPr/>
            </a:pPr>
            <a:r>
              <a:rPr lang="en-US" sz="2400" dirty="0"/>
              <a:t>Notify parents within 30 days of identifying students as </a:t>
            </a:r>
            <a:r>
              <a:rPr lang="en-US" sz="2400" dirty="0" err="1"/>
              <a:t>ELs</a:t>
            </a:r>
            <a:r>
              <a:rPr lang="en-US" sz="2400" dirty="0"/>
              <a:t> </a:t>
            </a:r>
          </a:p>
          <a:p>
            <a:pPr marL="725091" lvl="1" indent="-342900">
              <a:spcBef>
                <a:spcPts val="900"/>
              </a:spcBef>
              <a:defRPr/>
            </a:pPr>
            <a:r>
              <a:rPr lang="en-US" sz="2400" dirty="0">
                <a:ea typeface="Tahoma" panose="020B0604030504040204" pitchFamily="34" charset="0"/>
                <a:cs typeface="Tahoma" panose="020B0604030504040204" pitchFamily="34" charset="0"/>
              </a:rPr>
              <a:t>Eight </a:t>
            </a:r>
            <a:r>
              <a:rPr lang="en-US" sz="2400" dirty="0" smtClean="0">
                <a:ea typeface="Tahoma" panose="020B0604030504040204" pitchFamily="34" charset="0"/>
                <a:cs typeface="Tahoma" panose="020B0604030504040204" pitchFamily="34" charset="0"/>
              </a:rPr>
              <a:t>requirements </a:t>
            </a:r>
            <a:r>
              <a:rPr lang="en-US" sz="2400" dirty="0">
                <a:ea typeface="Tahoma" panose="020B0604030504040204" pitchFamily="34" charset="0"/>
                <a:cs typeface="Tahoma" panose="020B0604030504040204" pitchFamily="34" charset="0"/>
              </a:rPr>
              <a:t>that should be included in the notification</a:t>
            </a:r>
          </a:p>
          <a:p>
            <a:pPr marL="725091" lvl="1" indent="-342900">
              <a:spcBef>
                <a:spcPts val="900"/>
              </a:spcBef>
              <a:defRPr/>
            </a:pPr>
            <a:r>
              <a:rPr lang="en-US" sz="2400" dirty="0">
                <a:ea typeface="Tahoma" panose="020B0604030504040204" pitchFamily="34" charset="0"/>
                <a:cs typeface="Tahoma" panose="020B0604030504040204" pitchFamily="34" charset="0"/>
              </a:rPr>
              <a:t>A sample parent notification letter can be found on the Title III website under the Parent Communication section</a:t>
            </a:r>
          </a:p>
          <a:p>
            <a:endParaRPr lang="en-US" dirty="0"/>
          </a:p>
        </p:txBody>
      </p:sp>
    </p:spTree>
    <p:extLst>
      <p:ext uri="{BB962C8B-B14F-4D97-AF65-F5344CB8AC3E}">
        <p14:creationId xmlns:p14="http://schemas.microsoft.com/office/powerpoint/2010/main" val="21603083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Parent Policy and </a:t>
            </a:r>
            <a:r>
              <a:rPr lang="en-US" b="1" dirty="0" err="1" smtClean="0"/>
              <a:t>ELs</a:t>
            </a:r>
            <a:endParaRPr lang="en-US" b="1" dirty="0"/>
          </a:p>
        </p:txBody>
      </p:sp>
      <p:sp>
        <p:nvSpPr>
          <p:cNvPr id="3" name="Content Placeholder 2"/>
          <p:cNvSpPr>
            <a:spLocks noGrp="1"/>
          </p:cNvSpPr>
          <p:nvPr>
            <p:ph idx="1"/>
          </p:nvPr>
        </p:nvSpPr>
        <p:spPr>
          <a:xfrm>
            <a:off x="228600" y="971550"/>
            <a:ext cx="8458200" cy="3962400"/>
          </a:xfrm>
        </p:spPr>
        <p:txBody>
          <a:bodyPr>
            <a:noAutofit/>
          </a:bodyPr>
          <a:lstStyle/>
          <a:p>
            <a:pPr marL="0" indent="0">
              <a:spcBef>
                <a:spcPts val="0"/>
              </a:spcBef>
              <a:buNone/>
              <a:defRPr/>
            </a:pPr>
            <a:r>
              <a:rPr lang="en-US" sz="2400" dirty="0"/>
              <a:t>Under ESSA, the following Title III provisions have been identified under Title </a:t>
            </a:r>
            <a:r>
              <a:rPr lang="en-US" sz="2400" dirty="0" smtClean="0"/>
              <a:t>I.</a:t>
            </a:r>
            <a:endParaRPr lang="en-US" sz="2400" dirty="0"/>
          </a:p>
          <a:p>
            <a:pPr marL="0" indent="0">
              <a:spcBef>
                <a:spcPts val="0"/>
              </a:spcBef>
              <a:buNone/>
              <a:defRPr/>
            </a:pPr>
            <a:endParaRPr lang="en-US" sz="800" dirty="0"/>
          </a:p>
          <a:p>
            <a:pPr marL="0" indent="0">
              <a:spcBef>
                <a:spcPts val="0"/>
              </a:spcBef>
              <a:buNone/>
              <a:defRPr/>
            </a:pPr>
            <a:r>
              <a:rPr lang="en-US" sz="2000" dirty="0"/>
              <a:t>Title I, Parent Policy should now include:</a:t>
            </a:r>
          </a:p>
          <a:p>
            <a:pPr marL="425054">
              <a:spcBef>
                <a:spcPts val="0"/>
              </a:spcBef>
              <a:buClr>
                <a:srgbClr val="002060"/>
              </a:buClr>
              <a:buFont typeface="+mj-lt"/>
              <a:buAutoNum type="arabicPeriod"/>
              <a:defRPr/>
            </a:pPr>
            <a:r>
              <a:rPr lang="en-US" sz="2000" dirty="0"/>
              <a:t>Conduct effective parent outreach to inform EL parents regarding how they can be involved in their child’s education, to help their child attain English language proficiency and meet state academic standards</a:t>
            </a:r>
          </a:p>
          <a:p>
            <a:pPr marL="425054">
              <a:spcBef>
                <a:spcPts val="0"/>
              </a:spcBef>
              <a:buClr>
                <a:srgbClr val="002060"/>
              </a:buClr>
              <a:buFont typeface="+mj-lt"/>
              <a:buAutoNum type="arabicPeriod"/>
              <a:defRPr/>
            </a:pPr>
            <a:r>
              <a:rPr lang="en-US" sz="2000" dirty="0"/>
              <a:t>Implement outreach to EL parents to include sending notice for and holding regular meetings to respond to recommendations from EL parents </a:t>
            </a:r>
          </a:p>
          <a:p>
            <a:pPr marL="425054">
              <a:spcBef>
                <a:spcPts val="0"/>
              </a:spcBef>
              <a:buClr>
                <a:srgbClr val="002060"/>
              </a:buClr>
              <a:buFont typeface="+mj-lt"/>
              <a:buAutoNum type="arabicPeriod"/>
              <a:defRPr/>
            </a:pPr>
            <a:r>
              <a:rPr lang="en-US" sz="2000" dirty="0"/>
              <a:t>Identify barriers affecting participation by EL parents in Title I activities</a:t>
            </a:r>
          </a:p>
        </p:txBody>
      </p:sp>
    </p:spTree>
    <p:extLst>
      <p:ext uri="{BB962C8B-B14F-4D97-AF65-F5344CB8AC3E}">
        <p14:creationId xmlns:p14="http://schemas.microsoft.com/office/powerpoint/2010/main" val="27890457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EL </a:t>
            </a:r>
            <a:r>
              <a:rPr lang="en-US" b="1" dirty="0"/>
              <a:t>Parent Outreach </a:t>
            </a:r>
          </a:p>
        </p:txBody>
      </p:sp>
      <p:sp>
        <p:nvSpPr>
          <p:cNvPr id="3" name="Content Placeholder 2"/>
          <p:cNvSpPr>
            <a:spLocks noGrp="1"/>
          </p:cNvSpPr>
          <p:nvPr>
            <p:ph idx="1"/>
          </p:nvPr>
        </p:nvSpPr>
        <p:spPr>
          <a:xfrm>
            <a:off x="304800" y="971550"/>
            <a:ext cx="8229600" cy="3124199"/>
          </a:xfrm>
        </p:spPr>
        <p:txBody>
          <a:bodyPr>
            <a:noAutofit/>
          </a:bodyPr>
          <a:lstStyle/>
          <a:p>
            <a:pPr>
              <a:spcBef>
                <a:spcPts val="0"/>
              </a:spcBef>
              <a:defRPr/>
            </a:pPr>
            <a:r>
              <a:rPr lang="en-US" sz="2800" dirty="0" smtClean="0"/>
              <a:t>Acceptable evidence:</a:t>
            </a:r>
          </a:p>
          <a:p>
            <a:pPr lvl="1">
              <a:spcBef>
                <a:spcPts val="0"/>
              </a:spcBef>
              <a:defRPr/>
            </a:pPr>
            <a:r>
              <a:rPr lang="en-US" sz="2600" dirty="0" smtClean="0"/>
              <a:t>Written communication in a language the parents can understand such as fliers or meeting agendas</a:t>
            </a:r>
          </a:p>
          <a:p>
            <a:pPr lvl="1">
              <a:spcBef>
                <a:spcPts val="0"/>
              </a:spcBef>
              <a:defRPr/>
            </a:pPr>
            <a:endParaRPr lang="en-US" sz="800" dirty="0"/>
          </a:p>
          <a:p>
            <a:pPr lvl="1">
              <a:spcBef>
                <a:spcPts val="0"/>
              </a:spcBef>
              <a:defRPr/>
            </a:pPr>
            <a:r>
              <a:rPr lang="en-US" sz="2600" dirty="0" smtClean="0"/>
              <a:t>Evidence of parent events specifically for parents of </a:t>
            </a:r>
            <a:r>
              <a:rPr lang="en-US" sz="2600" dirty="0" smtClean="0"/>
              <a:t>ELs</a:t>
            </a:r>
            <a:endParaRPr lang="en-US" sz="2600" dirty="0" smtClean="0"/>
          </a:p>
          <a:p>
            <a:pPr lvl="1">
              <a:spcBef>
                <a:spcPts val="0"/>
              </a:spcBef>
              <a:defRPr/>
            </a:pPr>
            <a:endParaRPr lang="en-US" sz="800" dirty="0" smtClean="0"/>
          </a:p>
          <a:p>
            <a:pPr lvl="1">
              <a:spcBef>
                <a:spcPts val="0"/>
              </a:spcBef>
              <a:defRPr/>
            </a:pPr>
            <a:r>
              <a:rPr lang="en-US" sz="2600" dirty="0" smtClean="0"/>
              <a:t>Parent surveys in a language parents can understand</a:t>
            </a:r>
          </a:p>
        </p:txBody>
      </p:sp>
    </p:spTree>
    <p:extLst>
      <p:ext uri="{BB962C8B-B14F-4D97-AF65-F5344CB8AC3E}">
        <p14:creationId xmlns:p14="http://schemas.microsoft.com/office/powerpoint/2010/main" val="12248586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0"/>
            <a:ext cx="9144000" cy="1351429"/>
          </a:xfrm>
        </p:spPr>
        <p:txBody>
          <a:bodyPr/>
          <a:lstStyle/>
          <a:p>
            <a:r>
              <a:rPr lang="en-US" altLang="en-US" sz="4000" b="1" dirty="0">
                <a:ea typeface="Tahoma" panose="020B0604030504040204" pitchFamily="34" charset="0"/>
                <a:cs typeface="Tahoma" panose="020B0604030504040204" pitchFamily="34" charset="0"/>
              </a:rPr>
              <a:t>Assessment Participation Policy </a:t>
            </a:r>
            <a:r>
              <a:rPr lang="en-US" altLang="en-US" sz="4000" b="1" dirty="0" smtClean="0">
                <a:ea typeface="Tahoma" panose="020B0604030504040204" pitchFamily="34" charset="0"/>
                <a:cs typeface="Tahoma" panose="020B0604030504040204" pitchFamily="34" charset="0"/>
              </a:rPr>
              <a:t> or </a:t>
            </a:r>
            <a:br>
              <a:rPr lang="en-US" altLang="en-US" sz="4000" b="1" dirty="0" smtClean="0">
                <a:ea typeface="Tahoma" panose="020B0604030504040204" pitchFamily="34" charset="0"/>
                <a:cs typeface="Tahoma" panose="020B0604030504040204" pitchFamily="34" charset="0"/>
              </a:rPr>
            </a:br>
            <a:r>
              <a:rPr lang="en-US" sz="4000" b="1" dirty="0" smtClean="0"/>
              <a:t>Opt Out Policy</a:t>
            </a:r>
            <a:endParaRPr lang="en-US" sz="4000" b="1" dirty="0"/>
          </a:p>
        </p:txBody>
      </p:sp>
      <p:sp>
        <p:nvSpPr>
          <p:cNvPr id="3" name="Content Placeholder 2"/>
          <p:cNvSpPr>
            <a:spLocks noGrp="1"/>
          </p:cNvSpPr>
          <p:nvPr>
            <p:ph idx="1"/>
          </p:nvPr>
        </p:nvSpPr>
        <p:spPr>
          <a:xfrm>
            <a:off x="457200" y="1428750"/>
            <a:ext cx="8229600" cy="2895600"/>
          </a:xfrm>
        </p:spPr>
        <p:txBody>
          <a:bodyPr>
            <a:normAutofit fontScale="77500" lnSpcReduction="20000"/>
          </a:bodyPr>
          <a:lstStyle/>
          <a:p>
            <a:pPr marL="0" indent="0">
              <a:buNone/>
            </a:pPr>
            <a:r>
              <a:rPr lang="en-US" dirty="0"/>
              <a:t>Does the LEA notify parents, upon request, (and in a timely manner) of any state or LEA </a:t>
            </a:r>
            <a:r>
              <a:rPr lang="en-US" u="sng" dirty="0"/>
              <a:t>policy regarding student participation</a:t>
            </a:r>
            <a:r>
              <a:rPr lang="en-US" dirty="0"/>
              <a:t> in any state or LEA assessments</a:t>
            </a:r>
            <a:r>
              <a:rPr lang="en-US" dirty="0" smtClean="0"/>
              <a:t>?</a:t>
            </a:r>
          </a:p>
          <a:p>
            <a:pPr lvl="1"/>
            <a:r>
              <a:rPr lang="en-US" dirty="0" smtClean="0"/>
              <a:t>Virginia does not have a policy regarding participation in state or LEA assessments.</a:t>
            </a:r>
          </a:p>
          <a:p>
            <a:pPr lvl="1"/>
            <a:r>
              <a:rPr lang="en-US" dirty="0" smtClean="0"/>
              <a:t>Most school divisions also do not have a policy.</a:t>
            </a:r>
          </a:p>
          <a:p>
            <a:pPr lvl="1"/>
            <a:r>
              <a:rPr lang="en-US" dirty="0" smtClean="0"/>
              <a:t>Include this information and who to contact for more information in a regularly published letter or in </a:t>
            </a:r>
            <a:r>
              <a:rPr lang="en-US" dirty="0"/>
              <a:t>a</a:t>
            </a:r>
            <a:r>
              <a:rPr lang="en-US" dirty="0" smtClean="0"/>
              <a:t> handbook.</a:t>
            </a:r>
            <a:endParaRPr lang="en-US" dirty="0"/>
          </a:p>
        </p:txBody>
      </p:sp>
    </p:spTree>
    <p:extLst>
      <p:ext uri="{BB962C8B-B14F-4D97-AF65-F5344CB8AC3E}">
        <p14:creationId xmlns:p14="http://schemas.microsoft.com/office/powerpoint/2010/main" val="3963931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a:bodyPr>
          <a:lstStyle/>
          <a:p>
            <a:pPr algn="ctr"/>
            <a:r>
              <a:rPr lang="en-US" altLang="en-US" b="1" dirty="0" smtClean="0"/>
              <a:t>FPM Webpage</a:t>
            </a:r>
            <a:endParaRPr lang="en-US" altLang="en-US" dirty="0" smtClean="0"/>
          </a:p>
        </p:txBody>
      </p:sp>
      <p:sp>
        <p:nvSpPr>
          <p:cNvPr id="3" name="Content Placeholder 2"/>
          <p:cNvSpPr>
            <a:spLocks noGrp="1"/>
          </p:cNvSpPr>
          <p:nvPr>
            <p:ph idx="1"/>
          </p:nvPr>
        </p:nvSpPr>
        <p:spPr>
          <a:xfrm>
            <a:off x="457200" y="858371"/>
            <a:ext cx="8229600" cy="3770779"/>
          </a:xfrm>
        </p:spPr>
        <p:txBody>
          <a:bodyPr>
            <a:normAutofit fontScale="85000" lnSpcReduction="20000"/>
          </a:bodyPr>
          <a:lstStyle/>
          <a:p>
            <a:pPr>
              <a:spcBef>
                <a:spcPts val="900"/>
              </a:spcBef>
            </a:pPr>
            <a:r>
              <a:rPr lang="en-US" sz="3300" dirty="0"/>
              <a:t>The FPM webpage on the VDOE website </a:t>
            </a:r>
            <a:r>
              <a:rPr lang="en-US" sz="3300" dirty="0" smtClean="0"/>
              <a:t>will have</a:t>
            </a:r>
          </a:p>
          <a:p>
            <a:pPr lvl="1">
              <a:spcBef>
                <a:spcPts val="900"/>
              </a:spcBef>
            </a:pPr>
            <a:r>
              <a:rPr lang="en-US" sz="2900" dirty="0" smtClean="0"/>
              <a:t>updated information by end of July:</a:t>
            </a:r>
            <a:endParaRPr lang="en-US" sz="2900" dirty="0"/>
          </a:p>
          <a:p>
            <a:pPr lvl="2">
              <a:spcBef>
                <a:spcPts val="900"/>
              </a:spcBef>
            </a:pPr>
            <a:r>
              <a:rPr lang="en-US" sz="2900" dirty="0" smtClean="0"/>
              <a:t>a presentation </a:t>
            </a:r>
            <a:r>
              <a:rPr lang="en-US" sz="2900" dirty="0"/>
              <a:t>on FPM;</a:t>
            </a:r>
          </a:p>
          <a:p>
            <a:pPr lvl="2">
              <a:spcBef>
                <a:spcPts val="900"/>
              </a:spcBef>
            </a:pPr>
            <a:r>
              <a:rPr lang="en-US" sz="2900" dirty="0" smtClean="0"/>
              <a:t>the new Five-Year Schedule </a:t>
            </a:r>
            <a:r>
              <a:rPr lang="en-US" sz="2900" dirty="0"/>
              <a:t>through the </a:t>
            </a:r>
            <a:r>
              <a:rPr lang="en-US" sz="2900" dirty="0" smtClean="0"/>
              <a:t>2020-2025 </a:t>
            </a:r>
            <a:r>
              <a:rPr lang="en-US" sz="2900" dirty="0"/>
              <a:t>school year;</a:t>
            </a:r>
          </a:p>
          <a:p>
            <a:pPr lvl="2">
              <a:spcBef>
                <a:spcPts val="900"/>
              </a:spcBef>
            </a:pPr>
            <a:r>
              <a:rPr lang="en-US" sz="2900" dirty="0"/>
              <a:t>t</a:t>
            </a:r>
            <a:r>
              <a:rPr lang="en-US" sz="2900" dirty="0" smtClean="0"/>
              <a:t>he </a:t>
            </a:r>
            <a:r>
              <a:rPr lang="en-US" sz="2900" dirty="0"/>
              <a:t>most recent Superintendents’ Emails and Memos about FPM; </a:t>
            </a:r>
            <a:r>
              <a:rPr lang="en-US" sz="2900" dirty="0" smtClean="0"/>
              <a:t>and</a:t>
            </a:r>
          </a:p>
          <a:p>
            <a:pPr lvl="1">
              <a:spcBef>
                <a:spcPts val="900"/>
              </a:spcBef>
            </a:pPr>
            <a:r>
              <a:rPr lang="en-US" sz="2900" dirty="0"/>
              <a:t>u</a:t>
            </a:r>
            <a:r>
              <a:rPr lang="en-US" sz="2900" dirty="0" smtClean="0"/>
              <a:t>pdated information in Fall 2020:</a:t>
            </a:r>
            <a:endParaRPr lang="en-US" sz="2900" dirty="0"/>
          </a:p>
          <a:p>
            <a:pPr lvl="2">
              <a:spcBef>
                <a:spcPts val="900"/>
              </a:spcBef>
            </a:pPr>
            <a:r>
              <a:rPr lang="en-US" sz="2900" dirty="0" smtClean="0"/>
              <a:t>The 2020-2021 </a:t>
            </a:r>
            <a:r>
              <a:rPr lang="en-US" sz="2900" dirty="0"/>
              <a:t>protocol </a:t>
            </a:r>
            <a:r>
              <a:rPr lang="en-US" sz="2900" dirty="0" smtClean="0"/>
              <a:t>documents</a:t>
            </a:r>
            <a:endParaRPr lang="en-US" sz="2900" dirty="0"/>
          </a:p>
          <a:p>
            <a:endParaRPr lang="en-US" b="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963825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Head Start Agreement</a:t>
            </a:r>
            <a:endParaRPr lang="en-US" b="1" dirty="0"/>
          </a:p>
        </p:txBody>
      </p:sp>
      <p:sp>
        <p:nvSpPr>
          <p:cNvPr id="3" name="Content Placeholder 2"/>
          <p:cNvSpPr>
            <a:spLocks noGrp="1"/>
          </p:cNvSpPr>
          <p:nvPr>
            <p:ph idx="1"/>
          </p:nvPr>
        </p:nvSpPr>
        <p:spPr>
          <a:xfrm>
            <a:off x="152400" y="971550"/>
            <a:ext cx="8305800" cy="3886200"/>
          </a:xfrm>
        </p:spPr>
        <p:txBody>
          <a:bodyPr>
            <a:normAutofit fontScale="85000" lnSpcReduction="20000"/>
          </a:bodyPr>
          <a:lstStyle/>
          <a:p>
            <a:pPr marL="425053">
              <a:spcBef>
                <a:spcPts val="0"/>
              </a:spcBef>
            </a:pPr>
            <a:r>
              <a:rPr lang="en-US" sz="2300" dirty="0" smtClean="0"/>
              <a:t>Each LEA receiving Title I, Part A funds must enter into a coordination agreement with a Head Start program if there is one in their division. The agreement must include:</a:t>
            </a:r>
            <a:endParaRPr lang="en-US" sz="2300" dirty="0"/>
          </a:p>
          <a:p>
            <a:pPr lvl="1"/>
            <a:r>
              <a:rPr lang="en-US" sz="2300" dirty="0"/>
              <a:t>developing and implementing a systematic procedure for records transfer;</a:t>
            </a:r>
          </a:p>
          <a:p>
            <a:pPr lvl="1"/>
            <a:r>
              <a:rPr lang="en-US" sz="2300" dirty="0"/>
              <a:t>establishing channels of communication between school staff and their counterparts;</a:t>
            </a:r>
          </a:p>
          <a:p>
            <a:pPr lvl="1"/>
            <a:r>
              <a:rPr lang="en-US" sz="2300" dirty="0"/>
              <a:t>conducting meetings involving parents, Kindergarten or elementary school teachers, Head Start teachers etc.;</a:t>
            </a:r>
          </a:p>
          <a:p>
            <a:pPr lvl="1"/>
            <a:r>
              <a:rPr lang="en-US" sz="2300" dirty="0"/>
              <a:t>organizing and participating in joint transition-related training of school staff, Head Start program staff etc.; and</a:t>
            </a:r>
          </a:p>
          <a:p>
            <a:pPr lvl="1"/>
            <a:r>
              <a:rPr lang="en-US" sz="2300" dirty="0"/>
              <a:t>linking the educational services provided by the LEA with the services provided by </a:t>
            </a:r>
            <a:r>
              <a:rPr lang="en-US" sz="2300" dirty="0" smtClean="0"/>
              <a:t>local </a:t>
            </a:r>
            <a:r>
              <a:rPr lang="en-US" sz="2300" dirty="0"/>
              <a:t>Head Start agencies.</a:t>
            </a:r>
          </a:p>
          <a:p>
            <a:pPr marL="425053">
              <a:spcBef>
                <a:spcPts val="0"/>
              </a:spcBef>
            </a:pPr>
            <a:endParaRPr lang="en-US"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614293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defRPr/>
            </a:pPr>
            <a:r>
              <a:rPr lang="en-US" b="1" dirty="0" smtClean="0"/>
              <a:t>Fiduciary – Carryover</a:t>
            </a:r>
            <a:endParaRPr lang="en-US" b="1" dirty="0"/>
          </a:p>
        </p:txBody>
      </p:sp>
      <p:sp>
        <p:nvSpPr>
          <p:cNvPr id="3" name="Content Placeholder 2"/>
          <p:cNvSpPr>
            <a:spLocks noGrp="1"/>
          </p:cNvSpPr>
          <p:nvPr>
            <p:ph idx="1"/>
          </p:nvPr>
        </p:nvSpPr>
        <p:spPr/>
        <p:txBody>
          <a:bodyPr>
            <a:normAutofit fontScale="92500" lnSpcReduction="20000"/>
          </a:bodyPr>
          <a:lstStyle/>
          <a:p>
            <a:pPr marL="0" indent="0">
              <a:buNone/>
              <a:defRPr/>
            </a:pPr>
            <a:r>
              <a:rPr lang="en-US" dirty="0" smtClean="0"/>
              <a:t>If the LEA received reallocated funds, has the LEA conducted the necessary procedures to expend the funds in a timely fashion?</a:t>
            </a:r>
          </a:p>
          <a:p>
            <a:pPr marL="0" indent="0" algn="ctr">
              <a:buNone/>
              <a:defRPr/>
            </a:pPr>
            <a:endParaRPr lang="en-US" sz="1050" i="1" dirty="0">
              <a:solidFill>
                <a:srgbClr val="C00000"/>
              </a:solidFill>
              <a:latin typeface="Tahoma" panose="020B0604030504040204" pitchFamily="34" charset="0"/>
              <a:ea typeface="Tahoma" panose="020B0604030504040204" pitchFamily="34" charset="0"/>
              <a:cs typeface="Tahoma" panose="020B0604030504040204" pitchFamily="34" charset="0"/>
            </a:endParaRPr>
          </a:p>
          <a:p>
            <a:pPr>
              <a:spcAft>
                <a:spcPts val="900"/>
              </a:spcAft>
              <a:defRPr/>
            </a:pPr>
            <a:r>
              <a:rPr lang="en-US" sz="2600" dirty="0"/>
              <a:t>This applies if a school division returns funds and a select few school divisions receive funding.</a:t>
            </a:r>
          </a:p>
          <a:p>
            <a:pPr>
              <a:spcAft>
                <a:spcPts val="900"/>
              </a:spcAft>
              <a:defRPr/>
            </a:pPr>
            <a:r>
              <a:rPr lang="en-US" sz="2600" dirty="0"/>
              <a:t>Does not apply for a general reallocation where everyone receives an adjustment in funds.</a:t>
            </a:r>
          </a:p>
          <a:p>
            <a:pPr>
              <a:defRPr/>
            </a:pPr>
            <a:endParaRPr lang="en-US" dirty="0"/>
          </a:p>
        </p:txBody>
      </p:sp>
    </p:spTree>
    <p:extLst>
      <p:ext uri="{BB962C8B-B14F-4D97-AF65-F5344CB8AC3E}">
        <p14:creationId xmlns:p14="http://schemas.microsoft.com/office/powerpoint/2010/main" val="360313535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1046629"/>
          </a:xfrm>
        </p:spPr>
        <p:txBody>
          <a:bodyPr>
            <a:normAutofit/>
          </a:bodyPr>
          <a:lstStyle/>
          <a:p>
            <a:pPr algn="ctr">
              <a:defRPr/>
            </a:pPr>
            <a:r>
              <a:rPr lang="en-US" b="1" dirty="0" smtClean="0"/>
              <a:t>Fiduciary – School Allocations</a:t>
            </a:r>
            <a:endParaRPr lang="en-US" b="1" dirty="0"/>
          </a:p>
        </p:txBody>
      </p:sp>
      <p:sp>
        <p:nvSpPr>
          <p:cNvPr id="3" name="Content Placeholder 2"/>
          <p:cNvSpPr>
            <a:spLocks noGrp="1"/>
          </p:cNvSpPr>
          <p:nvPr>
            <p:ph idx="1"/>
          </p:nvPr>
        </p:nvSpPr>
        <p:spPr>
          <a:xfrm>
            <a:off x="76200" y="1200151"/>
            <a:ext cx="8610600" cy="3124199"/>
          </a:xfrm>
        </p:spPr>
        <p:txBody>
          <a:bodyPr>
            <a:normAutofit/>
          </a:bodyPr>
          <a:lstStyle/>
          <a:p>
            <a:pPr marL="0" indent="0">
              <a:buNone/>
              <a:defRPr/>
            </a:pPr>
            <a:r>
              <a:rPr lang="en-US" dirty="0" smtClean="0"/>
              <a:t>Does the school division allocation process ensure the proper distribution of Title I, Part A, funds?</a:t>
            </a:r>
          </a:p>
          <a:p>
            <a:pPr marL="0" indent="0" algn="ctr">
              <a:buNone/>
              <a:defRPr/>
            </a:pPr>
            <a:endParaRPr lang="en-US" sz="1050" i="1" dirty="0">
              <a:solidFill>
                <a:srgbClr val="C00000"/>
              </a:solidFill>
            </a:endParaRPr>
          </a:p>
          <a:p>
            <a:pPr marL="214313" indent="-161925">
              <a:spcAft>
                <a:spcPts val="900"/>
              </a:spcAft>
              <a:defRPr/>
            </a:pPr>
            <a:r>
              <a:rPr lang="en-US" sz="2550" dirty="0"/>
              <a:t>Evidence that each school is informed </a:t>
            </a:r>
            <a:r>
              <a:rPr lang="en-US" sz="2550" dirty="0" smtClean="0"/>
              <a:t>of, </a:t>
            </a:r>
            <a:r>
              <a:rPr lang="en-US" sz="2550" dirty="0"/>
              <a:t>and </a:t>
            </a:r>
            <a:r>
              <a:rPr lang="en-US" sz="2550" dirty="0" smtClean="0"/>
              <a:t>receives, </a:t>
            </a:r>
            <a:r>
              <a:rPr lang="en-US" sz="2550" dirty="0"/>
              <a:t>its </a:t>
            </a:r>
            <a:r>
              <a:rPr lang="en-US" sz="2550" dirty="0" smtClean="0"/>
              <a:t>proper school </a:t>
            </a:r>
            <a:r>
              <a:rPr lang="en-US" sz="2550" dirty="0"/>
              <a:t>allocation such as</a:t>
            </a:r>
          </a:p>
          <a:p>
            <a:pPr marL="514350" lvl="1">
              <a:spcAft>
                <a:spcPts val="900"/>
              </a:spcAft>
              <a:defRPr/>
            </a:pPr>
            <a:r>
              <a:rPr lang="en-US" sz="2250" dirty="0"/>
              <a:t>School budgets, notification emails or letters, school spending plans, </a:t>
            </a:r>
            <a:r>
              <a:rPr lang="en-US" sz="2250" dirty="0" smtClean="0"/>
              <a:t>spreadsheets, etc</a:t>
            </a:r>
            <a:r>
              <a:rPr lang="en-US" sz="2250" dirty="0"/>
              <a:t>.</a:t>
            </a:r>
          </a:p>
        </p:txBody>
      </p:sp>
    </p:spTree>
    <p:extLst>
      <p:ext uri="{BB962C8B-B14F-4D97-AF65-F5344CB8AC3E}">
        <p14:creationId xmlns:p14="http://schemas.microsoft.com/office/powerpoint/2010/main" val="38166457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School Allocations Highlight</a:t>
            </a:r>
            <a:endParaRPr lang="en-US" b="1" dirty="0"/>
          </a:p>
        </p:txBody>
      </p:sp>
      <p:sp>
        <p:nvSpPr>
          <p:cNvPr id="3" name="Content Placeholder 2"/>
          <p:cNvSpPr>
            <a:spLocks noGrp="1"/>
          </p:cNvSpPr>
          <p:nvPr>
            <p:ph idx="1"/>
          </p:nvPr>
        </p:nvSpPr>
        <p:spPr>
          <a:xfrm>
            <a:off x="152400" y="1047750"/>
            <a:ext cx="8229600" cy="3124199"/>
          </a:xfrm>
        </p:spPr>
        <p:txBody>
          <a:bodyPr>
            <a:normAutofit/>
          </a:bodyPr>
          <a:lstStyle/>
          <a:p>
            <a:pPr marL="0" indent="0">
              <a:buNone/>
            </a:pPr>
            <a:r>
              <a:rPr lang="en-US" sz="2800" dirty="0" smtClean="0"/>
              <a:t>Loudoun County Public Schools</a:t>
            </a:r>
          </a:p>
          <a:p>
            <a:r>
              <a:rPr lang="en-US" sz="2800" dirty="0" smtClean="0"/>
              <a:t>Maintains a spreadsheet to track allocations and spend down by school</a:t>
            </a:r>
          </a:p>
          <a:p>
            <a:r>
              <a:rPr lang="en-US" sz="2800" dirty="0" smtClean="0"/>
              <a:t>Spreadsheet includes salaries</a:t>
            </a:r>
          </a:p>
        </p:txBody>
      </p:sp>
    </p:spTree>
    <p:extLst>
      <p:ext uri="{BB962C8B-B14F-4D97-AF65-F5344CB8AC3E}">
        <p14:creationId xmlns:p14="http://schemas.microsoft.com/office/powerpoint/2010/main" val="319792935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t>Time </a:t>
            </a:r>
            <a:r>
              <a:rPr lang="en-US" b="1" dirty="0"/>
              <a:t>and Attendance</a:t>
            </a:r>
          </a:p>
        </p:txBody>
      </p:sp>
      <p:sp>
        <p:nvSpPr>
          <p:cNvPr id="3" name="Content Placeholder 2"/>
          <p:cNvSpPr>
            <a:spLocks noGrp="1"/>
          </p:cNvSpPr>
          <p:nvPr>
            <p:ph idx="1"/>
          </p:nvPr>
        </p:nvSpPr>
        <p:spPr>
          <a:xfrm>
            <a:off x="152400" y="971550"/>
            <a:ext cx="8229600" cy="3657600"/>
          </a:xfrm>
        </p:spPr>
        <p:txBody>
          <a:bodyPr>
            <a:normAutofit fontScale="92500"/>
          </a:bodyPr>
          <a:lstStyle/>
          <a:p>
            <a:pPr marL="0" indent="0">
              <a:buNone/>
            </a:pPr>
            <a:r>
              <a:rPr lang="en-US" sz="3000" dirty="0" smtClean="0"/>
              <a:t>Does </a:t>
            </a:r>
            <a:r>
              <a:rPr lang="en-US" sz="3000" dirty="0"/>
              <a:t>the LEA adhere to the proper accounting of time and attendance for Title I paid staff</a:t>
            </a:r>
            <a:r>
              <a:rPr lang="en-US" sz="3000" dirty="0" smtClean="0"/>
              <a:t>?</a:t>
            </a:r>
          </a:p>
          <a:p>
            <a:r>
              <a:rPr lang="en-US" sz="3000" dirty="0" smtClean="0">
                <a:hlinkClick r:id="rId3"/>
              </a:rPr>
              <a:t>Bi-Annual Certification of Pay</a:t>
            </a:r>
            <a:endParaRPr lang="en-US" sz="3000" dirty="0" smtClean="0"/>
          </a:p>
          <a:p>
            <a:pPr lvl="1"/>
            <a:r>
              <a:rPr lang="en-US" sz="2200" dirty="0" smtClean="0"/>
              <a:t>Single cost objective (can be more than one funding source)</a:t>
            </a:r>
          </a:p>
          <a:p>
            <a:pPr lvl="1"/>
            <a:r>
              <a:rPr lang="en-US" sz="2200" dirty="0" smtClean="0"/>
              <a:t>May be signed by either the supervisor or the employee</a:t>
            </a:r>
            <a:endParaRPr lang="en-US" sz="2200" dirty="0"/>
          </a:p>
          <a:p>
            <a:r>
              <a:rPr lang="en-US" sz="3000" dirty="0" smtClean="0">
                <a:hlinkClick r:id="rId4"/>
              </a:rPr>
              <a:t>Personnel Activity Report </a:t>
            </a:r>
            <a:endParaRPr lang="en-US" sz="3000" dirty="0" smtClean="0"/>
          </a:p>
          <a:p>
            <a:pPr lvl="1"/>
            <a:r>
              <a:rPr lang="en-US" sz="2200" dirty="0" smtClean="0"/>
              <a:t>More than one cost objective (usually more than one funding source)</a:t>
            </a:r>
            <a:endParaRPr lang="en-US" sz="2200" dirty="0"/>
          </a:p>
          <a:p>
            <a:pPr lvl="1"/>
            <a:r>
              <a:rPr lang="en-US" sz="2200" dirty="0" smtClean="0"/>
              <a:t>Requires the signature of the employee</a:t>
            </a:r>
          </a:p>
        </p:txBody>
      </p:sp>
    </p:spTree>
    <p:extLst>
      <p:ext uri="{BB962C8B-B14F-4D97-AF65-F5344CB8AC3E}">
        <p14:creationId xmlns:p14="http://schemas.microsoft.com/office/powerpoint/2010/main" val="17413232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noAutofit/>
          </a:bodyPr>
          <a:lstStyle/>
          <a:p>
            <a:pPr algn="ctr"/>
            <a:r>
              <a:rPr lang="en-US" altLang="en-US" b="1" dirty="0" smtClean="0"/>
              <a:t>Supplement not Supplant</a:t>
            </a:r>
          </a:p>
        </p:txBody>
      </p:sp>
      <p:sp>
        <p:nvSpPr>
          <p:cNvPr id="3" name="Content Placeholder 2"/>
          <p:cNvSpPr>
            <a:spLocks noGrp="1"/>
          </p:cNvSpPr>
          <p:nvPr>
            <p:ph idx="1"/>
          </p:nvPr>
        </p:nvSpPr>
        <p:spPr>
          <a:xfrm>
            <a:off x="152400" y="858371"/>
            <a:ext cx="8229600" cy="3618379"/>
          </a:xfrm>
        </p:spPr>
        <p:txBody>
          <a:bodyPr>
            <a:normAutofit/>
          </a:bodyPr>
          <a:lstStyle/>
          <a:p>
            <a:pPr marL="0" indent="0">
              <a:buNone/>
              <a:defRPr/>
            </a:pPr>
            <a:r>
              <a:rPr lang="en-US" sz="2600" dirty="0" smtClean="0"/>
              <a:t>Does </a:t>
            </a:r>
            <a:r>
              <a:rPr lang="en-US" sz="2600" dirty="0"/>
              <a:t>the LEA have a methodology in </a:t>
            </a:r>
            <a:r>
              <a:rPr lang="en-US" sz="2600" dirty="0" smtClean="0"/>
              <a:t>place that </a:t>
            </a:r>
            <a:r>
              <a:rPr lang="en-US" sz="2600" dirty="0"/>
              <a:t>ensures that Title I schools receive the same non-federal funds as non-Title I schools</a:t>
            </a:r>
            <a:r>
              <a:rPr lang="en-US" sz="2600" dirty="0" smtClean="0"/>
              <a:t>?</a:t>
            </a:r>
          </a:p>
          <a:p>
            <a:pPr marL="561975" indent="-561975">
              <a:buNone/>
              <a:defRPr/>
            </a:pPr>
            <a:endParaRPr lang="en-US" sz="800" b="1" i="1" dirty="0">
              <a:solidFill>
                <a:srgbClr val="C00000"/>
              </a:solidFill>
            </a:endParaRPr>
          </a:p>
          <a:p>
            <a:pPr marL="0" indent="0">
              <a:spcAft>
                <a:spcPts val="900"/>
              </a:spcAft>
              <a:buNone/>
              <a:defRPr/>
            </a:pPr>
            <a:r>
              <a:rPr lang="en-US" sz="2400" dirty="0"/>
              <a:t>Provide documentation for the following: </a:t>
            </a:r>
          </a:p>
          <a:p>
            <a:pPr marL="428625" lvl="1" indent="-209550">
              <a:lnSpc>
                <a:spcPct val="110000"/>
              </a:lnSpc>
              <a:spcAft>
                <a:spcPts val="900"/>
              </a:spcAft>
              <a:buFont typeface="Arial" pitchFamily="34" charset="0"/>
              <a:buChar char="•"/>
              <a:defRPr/>
            </a:pPr>
            <a:r>
              <a:rPr lang="en-US" sz="2200" dirty="0"/>
              <a:t>Title I, Part A, schools receive equitable local and state funding as compared to non-Title I schools; </a:t>
            </a:r>
          </a:p>
          <a:p>
            <a:pPr marL="428625" lvl="1" indent="-209550">
              <a:lnSpc>
                <a:spcPct val="110000"/>
              </a:lnSpc>
              <a:spcAft>
                <a:spcPts val="900"/>
              </a:spcAft>
              <a:buFont typeface="Arial" pitchFamily="34" charset="0"/>
              <a:buChar char="•"/>
              <a:defRPr/>
            </a:pPr>
            <a:r>
              <a:rPr lang="en-US" sz="2200" dirty="0"/>
              <a:t>LEA has not reduced state or local funds expended at Title I </a:t>
            </a:r>
            <a:r>
              <a:rPr lang="en-US" sz="2200" dirty="0" smtClean="0"/>
              <a:t>schools</a:t>
            </a:r>
            <a:endParaRPr lang="en-US" sz="2200" dirty="0"/>
          </a:p>
          <a:p>
            <a:pPr>
              <a:spcAft>
                <a:spcPts val="900"/>
              </a:spcAft>
              <a:defRPr/>
            </a:pPr>
            <a:endParaRPr lang="en-US" sz="2400" dirty="0">
              <a:latin typeface="Arial" panose="020B0604020202020204" pitchFamily="34" charset="0"/>
              <a:cs typeface="Arial" panose="020B0604020202020204" pitchFamily="34" charset="0"/>
            </a:endParaRPr>
          </a:p>
          <a:p>
            <a:pPr marL="0" indent="0">
              <a:buNone/>
              <a:defRP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4738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noAutofit/>
          </a:bodyPr>
          <a:lstStyle/>
          <a:p>
            <a:pPr algn="ctr"/>
            <a:r>
              <a:rPr lang="en-US" altLang="en-US" b="1" dirty="0" smtClean="0"/>
              <a:t>Supplement not Supplant</a:t>
            </a:r>
          </a:p>
        </p:txBody>
      </p:sp>
      <p:sp>
        <p:nvSpPr>
          <p:cNvPr id="3" name="Content Placeholder 2"/>
          <p:cNvSpPr>
            <a:spLocks noGrp="1"/>
          </p:cNvSpPr>
          <p:nvPr>
            <p:ph idx="1"/>
          </p:nvPr>
        </p:nvSpPr>
        <p:spPr>
          <a:xfrm>
            <a:off x="228600" y="858371"/>
            <a:ext cx="8001000" cy="3923179"/>
          </a:xfrm>
        </p:spPr>
        <p:txBody>
          <a:bodyPr>
            <a:normAutofit fontScale="70000" lnSpcReduction="20000"/>
          </a:bodyPr>
          <a:lstStyle/>
          <a:p>
            <a:pPr marL="0" indent="0">
              <a:buNone/>
              <a:defRPr/>
            </a:pPr>
            <a:r>
              <a:rPr lang="en-US" sz="3800" dirty="0" smtClean="0"/>
              <a:t>Does </a:t>
            </a:r>
            <a:r>
              <a:rPr lang="en-US" sz="3800" dirty="0"/>
              <a:t>the LEA have a methodology in </a:t>
            </a:r>
            <a:r>
              <a:rPr lang="en-US" sz="3800" dirty="0" smtClean="0"/>
              <a:t>place that </a:t>
            </a:r>
            <a:r>
              <a:rPr lang="en-US" sz="3800" dirty="0"/>
              <a:t>ensures that Title I schools receive the same non-federal funds as non-Title I schools</a:t>
            </a:r>
            <a:r>
              <a:rPr lang="en-US" sz="3800" dirty="0" smtClean="0"/>
              <a:t>?</a:t>
            </a:r>
          </a:p>
          <a:p>
            <a:pPr marL="561975" indent="-561975">
              <a:buNone/>
              <a:defRPr/>
            </a:pPr>
            <a:endParaRPr lang="en-US" sz="1050" i="1" dirty="0">
              <a:solidFill>
                <a:srgbClr val="C00000"/>
              </a:solidFill>
            </a:endParaRPr>
          </a:p>
          <a:p>
            <a:pPr>
              <a:spcAft>
                <a:spcPts val="900"/>
              </a:spcAft>
              <a:defRPr/>
            </a:pPr>
            <a:r>
              <a:rPr lang="en-US" sz="3500" dirty="0"/>
              <a:t>Provide documentation for the following: </a:t>
            </a:r>
          </a:p>
          <a:p>
            <a:pPr marL="428625" lvl="1" indent="-209550">
              <a:lnSpc>
                <a:spcPct val="110000"/>
              </a:lnSpc>
              <a:spcAft>
                <a:spcPts val="900"/>
              </a:spcAft>
              <a:buFont typeface="Arial" pitchFamily="34" charset="0"/>
              <a:buChar char="•"/>
              <a:defRPr/>
            </a:pPr>
            <a:r>
              <a:rPr lang="en-US" sz="3500" dirty="0" smtClean="0"/>
              <a:t>The </a:t>
            </a:r>
            <a:r>
              <a:rPr lang="en-US" sz="3500" dirty="0"/>
              <a:t>methodology needs to be in writing, such as in a Title I handbook, budget document, etc</a:t>
            </a:r>
            <a:r>
              <a:rPr lang="en-US" sz="3500" dirty="0" smtClean="0"/>
              <a:t>.</a:t>
            </a:r>
            <a:endParaRPr lang="en-US" sz="3500" dirty="0" smtClean="0"/>
          </a:p>
          <a:p>
            <a:pPr marL="428625" lvl="1" indent="-209550">
              <a:lnSpc>
                <a:spcPct val="110000"/>
              </a:lnSpc>
              <a:spcAft>
                <a:spcPts val="900"/>
              </a:spcAft>
              <a:buFont typeface="Arial" pitchFamily="34" charset="0"/>
              <a:buChar char="•"/>
              <a:defRPr/>
            </a:pPr>
            <a:r>
              <a:rPr lang="en-US" sz="3500" dirty="0" smtClean="0"/>
              <a:t>Not applicable to divisions with only one school in the division at each grade span or divisions in which all of the schools in the grade span are Title I schools</a:t>
            </a:r>
            <a:endParaRPr lang="en-US" sz="3500" dirty="0"/>
          </a:p>
          <a:p>
            <a:pPr>
              <a:spcAft>
                <a:spcPts val="900"/>
              </a:spcAft>
              <a:defRPr/>
            </a:pPr>
            <a:endParaRPr lang="en-US" sz="2400" dirty="0">
              <a:latin typeface="Arial" panose="020B0604020202020204" pitchFamily="34" charset="0"/>
              <a:cs typeface="Arial" panose="020B0604020202020204" pitchFamily="34" charset="0"/>
            </a:endParaRPr>
          </a:p>
          <a:p>
            <a:pPr marL="0" indent="0">
              <a:buNone/>
              <a:defRP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72228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latin typeface="+mn-lt"/>
                <a:ea typeface="Tahoma" panose="020B0604030504040204" pitchFamily="34" charset="0"/>
                <a:cs typeface="Tahoma" panose="020B0604030504040204" pitchFamily="34" charset="0"/>
              </a:rPr>
              <a:t>Supplement not Supplant Highlight</a:t>
            </a:r>
            <a:endParaRPr lang="en-US" b="1" dirty="0">
              <a:latin typeface="+mn-lt"/>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457200" y="1200151"/>
            <a:ext cx="8229600" cy="3352799"/>
          </a:xfrm>
        </p:spPr>
        <p:txBody>
          <a:bodyPr>
            <a:normAutofit fontScale="92500" lnSpcReduction="10000"/>
          </a:bodyPr>
          <a:lstStyle/>
          <a:p>
            <a:pPr marL="0" indent="0">
              <a:buNone/>
            </a:pPr>
            <a:r>
              <a:rPr lang="en-US" dirty="0" smtClean="0">
                <a:ea typeface="Tahoma" panose="020B0604030504040204" pitchFamily="34" charset="0"/>
                <a:cs typeface="Tahoma" panose="020B0604030504040204" pitchFamily="34" charset="0"/>
              </a:rPr>
              <a:t>Frederick County Public Schools provided</a:t>
            </a:r>
          </a:p>
          <a:p>
            <a:r>
              <a:rPr lang="en-US" dirty="0">
                <a:ea typeface="Tahoma" panose="020B0604030504040204" pitchFamily="34" charset="0"/>
                <a:cs typeface="Tahoma" panose="020B0604030504040204" pitchFamily="34" charset="0"/>
              </a:rPr>
              <a:t>A</a:t>
            </a:r>
            <a:r>
              <a:rPr lang="en-US" dirty="0" smtClean="0">
                <a:ea typeface="Tahoma" panose="020B0604030504040204" pitchFamily="34" charset="0"/>
                <a:cs typeface="Tahoma" panose="020B0604030504040204" pitchFamily="34" charset="0"/>
              </a:rPr>
              <a:t> budget of how local funds are allocated to each school in the division to demonstrate that all schools receive the same funding before Title I funds are considered;</a:t>
            </a:r>
          </a:p>
          <a:p>
            <a:r>
              <a:rPr lang="en-US" dirty="0" smtClean="0">
                <a:ea typeface="Tahoma" panose="020B0604030504040204" pitchFamily="34" charset="0"/>
                <a:cs typeface="Tahoma" panose="020B0604030504040204" pitchFamily="34" charset="0"/>
              </a:rPr>
              <a:t>Also, a breakdown of the average salary for positions</a:t>
            </a:r>
            <a:endParaRPr lang="en-US" dirty="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8964099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latin typeface="+mn-lt"/>
                <a:ea typeface="Tahoma" panose="020B0604030504040204" pitchFamily="34" charset="0"/>
                <a:cs typeface="Tahoma" panose="020B0604030504040204" pitchFamily="34" charset="0"/>
              </a:rPr>
              <a:t>Equitable Services</a:t>
            </a:r>
            <a:endParaRPr lang="en-US" b="1" dirty="0">
              <a:latin typeface="+mn-lt"/>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52400" y="971550"/>
            <a:ext cx="8686800" cy="3581400"/>
          </a:xfrm>
        </p:spPr>
        <p:txBody>
          <a:bodyPr>
            <a:normAutofit/>
          </a:bodyPr>
          <a:lstStyle/>
          <a:p>
            <a:pPr>
              <a:buClrTx/>
              <a:buFont typeface="Arial" panose="020B0604020202020204" pitchFamily="34" charset="0"/>
              <a:buChar char="•"/>
            </a:pPr>
            <a:r>
              <a:rPr lang="en-US" dirty="0" smtClean="0">
                <a:ea typeface="Tahoma" panose="020B0604030504040204" pitchFamily="34" charset="0"/>
                <a:cs typeface="Tahoma" panose="020B0604030504040204" pitchFamily="34" charset="0"/>
              </a:rPr>
              <a:t>Provide documentation of the efforts to consult with:</a:t>
            </a:r>
          </a:p>
          <a:p>
            <a:pPr lvl="1">
              <a:buClrTx/>
              <a:buFont typeface="Arial" panose="020B0604020202020204" pitchFamily="34" charset="0"/>
              <a:buChar char="•"/>
            </a:pPr>
            <a:r>
              <a:rPr lang="en-US" sz="2400" dirty="0">
                <a:ea typeface="Tahoma" panose="020B0604030504040204" pitchFamily="34" charset="0"/>
                <a:cs typeface="Tahoma" panose="020B0604030504040204" pitchFamily="34" charset="0"/>
              </a:rPr>
              <a:t>Private schools and neglected facilities (Title I, Part </a:t>
            </a:r>
            <a:r>
              <a:rPr lang="en-US" sz="2400" dirty="0" smtClean="0">
                <a:ea typeface="Tahoma" panose="020B0604030504040204" pitchFamily="34" charset="0"/>
                <a:cs typeface="Tahoma" panose="020B0604030504040204" pitchFamily="34" charset="0"/>
              </a:rPr>
              <a:t>A)</a:t>
            </a:r>
          </a:p>
          <a:p>
            <a:pPr lvl="1">
              <a:buClrTx/>
              <a:buFont typeface="Arial" panose="020B0604020202020204" pitchFamily="34" charset="0"/>
              <a:buChar char="•"/>
            </a:pPr>
            <a:r>
              <a:rPr lang="en-US" sz="2400" dirty="0" smtClean="0">
                <a:ea typeface="Tahoma" panose="020B0604030504040204" pitchFamily="34" charset="0"/>
                <a:cs typeface="Tahoma" panose="020B0604030504040204" pitchFamily="34" charset="0"/>
              </a:rPr>
              <a:t>Documentation </a:t>
            </a:r>
            <a:r>
              <a:rPr lang="en-US" sz="2400" dirty="0">
                <a:ea typeface="Tahoma" panose="020B0604030504040204" pitchFamily="34" charset="0"/>
                <a:cs typeface="Tahoma" panose="020B0604030504040204" pitchFamily="34" charset="0"/>
              </a:rPr>
              <a:t>examples </a:t>
            </a:r>
            <a:r>
              <a:rPr lang="en-US" sz="2400" dirty="0" smtClean="0">
                <a:ea typeface="Tahoma" panose="020B0604030504040204" pitchFamily="34" charset="0"/>
                <a:cs typeface="Tahoma" panose="020B0604030504040204" pitchFamily="34" charset="0"/>
              </a:rPr>
              <a:t>include</a:t>
            </a:r>
            <a:r>
              <a:rPr lang="en-US" sz="2400" dirty="0">
                <a:ea typeface="Tahoma" panose="020B0604030504040204" pitchFamily="34" charset="0"/>
                <a:cs typeface="Tahoma" panose="020B0604030504040204" pitchFamily="34" charset="0"/>
              </a:rPr>
              <a:t>:</a:t>
            </a:r>
            <a:endParaRPr lang="en-US" sz="2400" dirty="0" smtClean="0">
              <a:ea typeface="Tahoma" panose="020B0604030504040204" pitchFamily="34" charset="0"/>
              <a:cs typeface="Tahoma" panose="020B0604030504040204" pitchFamily="34" charset="0"/>
            </a:endParaRPr>
          </a:p>
          <a:p>
            <a:pPr lvl="2">
              <a:buClrTx/>
              <a:buFont typeface="Arial" panose="020B0604020202020204" pitchFamily="34" charset="0"/>
              <a:buChar char="•"/>
            </a:pPr>
            <a:r>
              <a:rPr lang="en-US" dirty="0">
                <a:ea typeface="Tahoma" panose="020B0604030504040204" pitchFamily="34" charset="0"/>
                <a:cs typeface="Tahoma" panose="020B0604030504040204" pitchFamily="34" charset="0"/>
              </a:rPr>
              <a:t>Intent forms, letters</a:t>
            </a:r>
          </a:p>
          <a:p>
            <a:pPr lvl="2">
              <a:buClrTx/>
              <a:buFont typeface="Arial" panose="020B0604020202020204" pitchFamily="34" charset="0"/>
              <a:buChar char="•"/>
            </a:pPr>
            <a:r>
              <a:rPr lang="en-US" dirty="0">
                <a:ea typeface="Tahoma" panose="020B0604030504040204" pitchFamily="34" charset="0"/>
                <a:cs typeface="Tahoma" panose="020B0604030504040204" pitchFamily="34" charset="0"/>
              </a:rPr>
              <a:t>Agendas, notes, emails, sign-in sheets</a:t>
            </a:r>
          </a:p>
          <a:p>
            <a:pPr lvl="2">
              <a:buClrTx/>
              <a:buFont typeface="Arial" panose="020B0604020202020204" pitchFamily="34" charset="0"/>
              <a:buChar char="•"/>
            </a:pPr>
            <a:r>
              <a:rPr lang="en-US" dirty="0">
                <a:ea typeface="Tahoma" panose="020B0604030504040204" pitchFamily="34" charset="0"/>
                <a:cs typeface="Tahoma" panose="020B0604030504040204" pitchFamily="34" charset="0"/>
              </a:rPr>
              <a:t>Receipts and documentation sent by certified mail</a:t>
            </a:r>
          </a:p>
        </p:txBody>
      </p:sp>
    </p:spTree>
    <p:extLst>
      <p:ext uri="{BB962C8B-B14F-4D97-AF65-F5344CB8AC3E}">
        <p14:creationId xmlns:p14="http://schemas.microsoft.com/office/powerpoint/2010/main" val="10858216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Foster Care</a:t>
            </a:r>
            <a:endParaRPr lang="en-US" b="1" dirty="0"/>
          </a:p>
        </p:txBody>
      </p:sp>
      <p:sp>
        <p:nvSpPr>
          <p:cNvPr id="3" name="Content Placeholder 2"/>
          <p:cNvSpPr>
            <a:spLocks noGrp="1"/>
          </p:cNvSpPr>
          <p:nvPr>
            <p:ph idx="1"/>
          </p:nvPr>
        </p:nvSpPr>
        <p:spPr>
          <a:xfrm>
            <a:off x="228600" y="1047750"/>
            <a:ext cx="8229600" cy="3124199"/>
          </a:xfrm>
        </p:spPr>
        <p:txBody>
          <a:bodyPr>
            <a:normAutofit fontScale="85000" lnSpcReduction="20000"/>
          </a:bodyPr>
          <a:lstStyle/>
          <a:p>
            <a:r>
              <a:rPr lang="en-US" dirty="0" smtClean="0"/>
              <a:t>Each school division should have a foster care liaison who has received training.</a:t>
            </a:r>
          </a:p>
          <a:p>
            <a:r>
              <a:rPr lang="en-US" dirty="0" smtClean="0"/>
              <a:t>Provide evidence of the</a:t>
            </a:r>
          </a:p>
          <a:p>
            <a:pPr lvl="1"/>
            <a:r>
              <a:rPr lang="en-US" dirty="0"/>
              <a:t>U</a:t>
            </a:r>
            <a:r>
              <a:rPr lang="en-US" dirty="0" smtClean="0"/>
              <a:t>se of the </a:t>
            </a:r>
            <a:r>
              <a:rPr lang="en-US" dirty="0" smtClean="0">
                <a:hlinkClick r:id="rId2"/>
              </a:rPr>
              <a:t>Best Interest Determination Forms</a:t>
            </a:r>
            <a:r>
              <a:rPr lang="en-US" dirty="0" smtClean="0"/>
              <a:t>;</a:t>
            </a:r>
          </a:p>
          <a:p>
            <a:pPr lvl="1"/>
            <a:r>
              <a:rPr lang="en-US" dirty="0"/>
              <a:t>I</a:t>
            </a:r>
            <a:r>
              <a:rPr lang="en-US" dirty="0" smtClean="0"/>
              <a:t>dentification and enrollment of students; </a:t>
            </a:r>
          </a:p>
          <a:p>
            <a:pPr lvl="1"/>
            <a:r>
              <a:rPr lang="en-US" dirty="0"/>
              <a:t>T</a:t>
            </a:r>
            <a:r>
              <a:rPr lang="en-US" dirty="0" smtClean="0"/>
              <a:t>ransportation provided if applicable;</a:t>
            </a:r>
          </a:p>
          <a:p>
            <a:pPr lvl="1"/>
            <a:r>
              <a:rPr lang="en-US" dirty="0"/>
              <a:t>P</a:t>
            </a:r>
            <a:r>
              <a:rPr lang="en-US" dirty="0" smtClean="0"/>
              <a:t>articipation in statewide assessments; and </a:t>
            </a:r>
          </a:p>
          <a:p>
            <a:pPr lvl="1"/>
            <a:r>
              <a:rPr lang="en-US" dirty="0"/>
              <a:t>D</a:t>
            </a:r>
            <a:r>
              <a:rPr lang="en-US" dirty="0" smtClean="0"/>
              <a:t>ispute resolution process.</a:t>
            </a:r>
          </a:p>
        </p:txBody>
      </p:sp>
    </p:spTree>
    <p:extLst>
      <p:ext uri="{BB962C8B-B14F-4D97-AF65-F5344CB8AC3E}">
        <p14:creationId xmlns:p14="http://schemas.microsoft.com/office/powerpoint/2010/main" val="30523467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Autofit/>
          </a:bodyPr>
          <a:lstStyle/>
          <a:p>
            <a:pPr algn="ctr"/>
            <a:r>
              <a:rPr lang="en-US" altLang="en-US" sz="2800" b="1" dirty="0" smtClean="0"/>
              <a:t>27 </a:t>
            </a:r>
            <a:r>
              <a:rPr lang="en-US" altLang="en-US" sz="2800" b="1" dirty="0"/>
              <a:t>Divisions Scheduled for </a:t>
            </a:r>
            <a:br>
              <a:rPr lang="en-US" altLang="en-US" sz="2800" b="1" dirty="0"/>
            </a:br>
            <a:r>
              <a:rPr lang="en-US" altLang="en-US" sz="2800" b="1" dirty="0"/>
              <a:t>FPM in </a:t>
            </a:r>
            <a:r>
              <a:rPr lang="en-US" altLang="en-US" sz="2800" b="1" dirty="0" smtClean="0"/>
              <a:t>2020-2021</a:t>
            </a:r>
            <a:endParaRPr lang="en-US" altLang="en-US" sz="2800" dirty="0"/>
          </a:p>
        </p:txBody>
      </p:sp>
      <p:graphicFrame>
        <p:nvGraphicFramePr>
          <p:cNvPr id="5" name="Table 4" descr="This table includes the names of the schools divisions from Amelia County to Lancaster County that are being monitored."/>
          <p:cNvGraphicFramePr>
            <a:graphicFrameLocks noGrp="1"/>
          </p:cNvGraphicFramePr>
          <p:nvPr>
            <p:extLst>
              <p:ext uri="{D42A27DB-BD31-4B8C-83A1-F6EECF244321}">
                <p14:modId xmlns:p14="http://schemas.microsoft.com/office/powerpoint/2010/main" val="3957504739"/>
              </p:ext>
            </p:extLst>
          </p:nvPr>
        </p:nvGraphicFramePr>
        <p:xfrm>
          <a:off x="1" y="858371"/>
          <a:ext cx="7772400" cy="3403733"/>
        </p:xfrm>
        <a:graphic>
          <a:graphicData uri="http://schemas.openxmlformats.org/drawingml/2006/table">
            <a:tbl>
              <a:tblPr firstRow="1" bandRow="1">
                <a:tableStyleId>{69CF1AB2-1976-4502-BF36-3FF5EA218861}</a:tableStyleId>
              </a:tblPr>
              <a:tblGrid>
                <a:gridCol w="2387422">
                  <a:extLst>
                    <a:ext uri="{9D8B030D-6E8A-4147-A177-3AD203B41FA5}">
                      <a16:colId xmlns:a16="http://schemas.microsoft.com/office/drawing/2014/main" val="20000"/>
                    </a:ext>
                  </a:extLst>
                </a:gridCol>
                <a:gridCol w="2638730">
                  <a:extLst>
                    <a:ext uri="{9D8B030D-6E8A-4147-A177-3AD203B41FA5}">
                      <a16:colId xmlns:a16="http://schemas.microsoft.com/office/drawing/2014/main" val="20001"/>
                    </a:ext>
                  </a:extLst>
                </a:gridCol>
                <a:gridCol w="2746248">
                  <a:extLst>
                    <a:ext uri="{9D8B030D-6E8A-4147-A177-3AD203B41FA5}">
                      <a16:colId xmlns:a16="http://schemas.microsoft.com/office/drawing/2014/main" val="20002"/>
                    </a:ext>
                  </a:extLst>
                </a:gridCol>
              </a:tblGrid>
              <a:tr h="6110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Alexandria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Albemarle County </a:t>
                      </a:r>
                      <a:r>
                        <a:rPr lang="en-US" sz="2000" b="0" dirty="0" smtClean="0">
                          <a:latin typeface="+mn-lt"/>
                          <a:ea typeface="Verdana" panose="020B0604030504040204" pitchFamily="34" charset="0"/>
                          <a:cs typeface="Verdana" panose="020B0604030504040204" pitchFamily="34" charset="0"/>
                        </a:rPr>
                        <a:t>(Title I, Part C only)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Brunswick County</a:t>
                      </a:r>
                    </a:p>
                  </a:txBody>
                  <a:tcPr marL="68580" marR="68580" marT="34290" marB="34290"/>
                </a:tc>
                <a:extLst>
                  <a:ext uri="{0D108BD9-81ED-4DB2-BD59-A6C34878D82A}">
                    <a16:rowId xmlns:a16="http://schemas.microsoft.com/office/drawing/2014/main" val="10000"/>
                  </a:ext>
                </a:extLst>
              </a:tr>
              <a:tr h="5782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baseline="0" dirty="0" smtClean="0">
                          <a:latin typeface="+mn-lt"/>
                          <a:ea typeface="Verdana" panose="020B0604030504040204" pitchFamily="34" charset="0"/>
                          <a:cs typeface="Verdana" panose="020B0604030504040204" pitchFamily="34" charset="0"/>
                        </a:rPr>
                        <a:t>Campbell </a:t>
                      </a:r>
                      <a:r>
                        <a:rPr lang="en-US" sz="2400" b="0" dirty="0" smtClean="0">
                          <a:latin typeface="+mn-lt"/>
                          <a:ea typeface="Verdana" panose="020B0604030504040204" pitchFamily="34" charset="0"/>
                          <a:cs typeface="Verdana" panose="020B0604030504040204" pitchFamily="34" charset="0"/>
                        </a:rPr>
                        <a:t>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Charles City</a:t>
                      </a:r>
                      <a:r>
                        <a:rPr lang="en-US" sz="2400" b="0" baseline="0" dirty="0" smtClean="0">
                          <a:latin typeface="+mn-lt"/>
                          <a:ea typeface="Verdana" panose="020B0604030504040204" pitchFamily="34" charset="0"/>
                          <a:cs typeface="Verdana" panose="020B0604030504040204" pitchFamily="34" charset="0"/>
                        </a:rPr>
                        <a:t> County</a:t>
                      </a:r>
                      <a:endParaRPr lang="en-US" sz="2400" b="0" dirty="0" smtClean="0">
                        <a:latin typeface="+mn-lt"/>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Charlotte County</a:t>
                      </a:r>
                    </a:p>
                  </a:txBody>
                  <a:tcPr marL="68580" marR="68580" marT="34290" marB="34290"/>
                </a:tc>
                <a:extLst>
                  <a:ext uri="{0D108BD9-81ED-4DB2-BD59-A6C34878D82A}">
                    <a16:rowId xmlns:a16="http://schemas.microsoft.com/office/drawing/2014/main" val="10001"/>
                  </a:ext>
                </a:extLst>
              </a:tr>
              <a:tr h="6614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Covington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Department</a:t>
                      </a:r>
                      <a:r>
                        <a:rPr lang="en-US" sz="2400" b="0" baseline="0" dirty="0" smtClean="0">
                          <a:latin typeface="+mn-lt"/>
                          <a:ea typeface="Verdana" panose="020B0604030504040204" pitchFamily="34" charset="0"/>
                          <a:cs typeface="Verdana" panose="020B0604030504040204" pitchFamily="34" charset="0"/>
                        </a:rPr>
                        <a:t> of Juvenile Justice</a:t>
                      </a:r>
                      <a:endParaRPr lang="en-US" sz="2400" b="0" dirty="0" smtClean="0">
                        <a:latin typeface="+mn-lt"/>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Essex</a:t>
                      </a:r>
                      <a:r>
                        <a:rPr lang="en-US" sz="2400" b="0" baseline="0" dirty="0" smtClean="0">
                          <a:latin typeface="+mn-lt"/>
                          <a:ea typeface="Verdana" panose="020B0604030504040204" pitchFamily="34" charset="0"/>
                          <a:cs typeface="Verdana" panose="020B0604030504040204" pitchFamily="34" charset="0"/>
                        </a:rPr>
                        <a:t> County</a:t>
                      </a:r>
                      <a:endParaRPr lang="en-US" sz="2400" b="0" dirty="0" smtClean="0">
                        <a:latin typeface="+mn-lt"/>
                        <a:ea typeface="Verdana" panose="020B0604030504040204" pitchFamily="34" charset="0"/>
                        <a:cs typeface="Verdana" panose="020B0604030504040204" pitchFamily="34" charset="0"/>
                      </a:endParaRPr>
                    </a:p>
                  </a:txBody>
                  <a:tcPr marL="68580" marR="68580" marT="34290" marB="34290"/>
                </a:tc>
                <a:extLst>
                  <a:ext uri="{0D108BD9-81ED-4DB2-BD59-A6C34878D82A}">
                    <a16:rowId xmlns:a16="http://schemas.microsoft.com/office/drawing/2014/main" val="10002"/>
                  </a:ext>
                </a:extLst>
              </a:tr>
              <a:tr h="5470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Hampton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Hopewell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Isle of Wight County</a:t>
                      </a:r>
                    </a:p>
                  </a:txBody>
                  <a:tcPr marL="68580" marR="68580" marT="34290" marB="34290"/>
                </a:tc>
                <a:extLst>
                  <a:ext uri="{0D108BD9-81ED-4DB2-BD59-A6C34878D82A}">
                    <a16:rowId xmlns:a16="http://schemas.microsoft.com/office/drawing/2014/main" val="10003"/>
                  </a:ext>
                </a:extLst>
              </a:tr>
              <a:tr h="6110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Lee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New Kent County</a:t>
                      </a:r>
                      <a:r>
                        <a:rPr lang="en-US" sz="2400" b="0" baseline="0" dirty="0" smtClean="0">
                          <a:latin typeface="+mn-lt"/>
                          <a:ea typeface="Verdana" panose="020B0604030504040204" pitchFamily="34" charset="0"/>
                          <a:cs typeface="Verdana" panose="020B0604030504040204" pitchFamily="34" charset="0"/>
                        </a:rPr>
                        <a:t> </a:t>
                      </a:r>
                      <a:r>
                        <a:rPr lang="en-US" sz="2000" b="0" baseline="0" dirty="0" smtClean="0">
                          <a:latin typeface="+mn-lt"/>
                          <a:ea typeface="Verdana" panose="020B0604030504040204" pitchFamily="34" charset="0"/>
                          <a:cs typeface="Verdana" panose="020B0604030504040204" pitchFamily="34" charset="0"/>
                        </a:rPr>
                        <a:t>(Title I, Part A only)</a:t>
                      </a:r>
                      <a:endParaRPr lang="en-US" sz="2000" b="0" dirty="0" smtClean="0">
                        <a:latin typeface="+mn-lt"/>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Verdana" panose="020B0604030504040204" pitchFamily="34" charset="0"/>
                          <a:cs typeface="Verdana" panose="020B0604030504040204" pitchFamily="34" charset="0"/>
                        </a:rPr>
                        <a:t>Newport News City</a:t>
                      </a:r>
                    </a:p>
                  </a:txBody>
                  <a:tcPr marL="68580" marR="68580" marT="34290" marB="3429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4048664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Section 8546 Board Policy	</a:t>
            </a:r>
            <a:endParaRPr lang="en-US" b="1" dirty="0"/>
          </a:p>
        </p:txBody>
      </p:sp>
      <p:sp>
        <p:nvSpPr>
          <p:cNvPr id="3" name="Content Placeholder 2"/>
          <p:cNvSpPr>
            <a:spLocks noGrp="1"/>
          </p:cNvSpPr>
          <p:nvPr>
            <p:ph idx="1"/>
          </p:nvPr>
        </p:nvSpPr>
        <p:spPr>
          <a:xfrm>
            <a:off x="228600" y="971550"/>
            <a:ext cx="8534400" cy="4343400"/>
          </a:xfrm>
        </p:spPr>
        <p:txBody>
          <a:bodyPr>
            <a:noAutofit/>
          </a:bodyPr>
          <a:lstStyle/>
          <a:p>
            <a:pPr marL="0" indent="0">
              <a:spcBef>
                <a:spcPts val="900"/>
              </a:spcBef>
              <a:buNone/>
            </a:pPr>
            <a:r>
              <a:rPr lang="en-US" sz="2400" dirty="0"/>
              <a:t>Does the LEA have in place regulations or policies that prohibit the LEA, or </a:t>
            </a:r>
            <a:r>
              <a:rPr lang="en-US" sz="2400" dirty="0" smtClean="0"/>
              <a:t>any </a:t>
            </a:r>
            <a:r>
              <a:rPr lang="en-US" sz="2400" dirty="0"/>
              <a:t>school employee, </a:t>
            </a:r>
            <a:r>
              <a:rPr lang="en-US" sz="2400" dirty="0" smtClean="0"/>
              <a:t>from </a:t>
            </a:r>
            <a:r>
              <a:rPr lang="en-US" sz="2400" dirty="0"/>
              <a:t>providing a recommendation </a:t>
            </a:r>
            <a:r>
              <a:rPr lang="en-US" sz="2400" dirty="0" smtClean="0"/>
              <a:t>for </a:t>
            </a:r>
            <a:r>
              <a:rPr lang="en-US" sz="2400" dirty="0"/>
              <a:t>an employee, </a:t>
            </a:r>
            <a:r>
              <a:rPr lang="en-US" sz="2400" dirty="0" smtClean="0"/>
              <a:t>that the LEA</a:t>
            </a:r>
            <a:r>
              <a:rPr lang="en-US" sz="2400" dirty="0"/>
              <a:t>, or school, knows, or has probable cause to believe, has engaged in sexual misconduct with a student or minor in violation of the law</a:t>
            </a:r>
            <a:r>
              <a:rPr lang="en-US" sz="2400" dirty="0" smtClean="0"/>
              <a:t>?</a:t>
            </a:r>
          </a:p>
          <a:p>
            <a:pPr>
              <a:spcBef>
                <a:spcPts val="900"/>
              </a:spcBef>
            </a:pPr>
            <a:r>
              <a:rPr lang="en-US" sz="2200" dirty="0" smtClean="0">
                <a:ea typeface="Tahoma" panose="020B0604030504040204" pitchFamily="34" charset="0"/>
                <a:cs typeface="Tahoma" panose="020B0604030504040204" pitchFamily="34" charset="0"/>
              </a:rPr>
              <a:t>Provide your </a:t>
            </a:r>
            <a:r>
              <a:rPr lang="en-US" sz="2200" dirty="0">
                <a:ea typeface="Tahoma" panose="020B0604030504040204" pitchFamily="34" charset="0"/>
                <a:cs typeface="Tahoma" panose="020B0604030504040204" pitchFamily="34" charset="0"/>
              </a:rPr>
              <a:t>division’s </a:t>
            </a:r>
            <a:r>
              <a:rPr lang="en-US" sz="2200" dirty="0" smtClean="0">
                <a:ea typeface="Tahoma" panose="020B0604030504040204" pitchFamily="34" charset="0"/>
                <a:cs typeface="Tahoma" panose="020B0604030504040204" pitchFamily="34" charset="0"/>
              </a:rPr>
              <a:t>policy.</a:t>
            </a:r>
          </a:p>
          <a:p>
            <a:pPr lvl="1"/>
            <a:r>
              <a:rPr lang="en-US" sz="1800" dirty="0" smtClean="0">
                <a:ea typeface="Tahoma" panose="020B0604030504040204" pitchFamily="34" charset="0"/>
                <a:cs typeface="Tahoma" panose="020B0604030504040204" pitchFamily="34" charset="0"/>
              </a:rPr>
              <a:t>The </a:t>
            </a:r>
            <a:r>
              <a:rPr lang="en-US" sz="1800" dirty="0">
                <a:ea typeface="Tahoma" panose="020B0604030504040204" pitchFamily="34" charset="0"/>
                <a:cs typeface="Tahoma" panose="020B0604030504040204" pitchFamily="34" charset="0"/>
              </a:rPr>
              <a:t>policy must refer to providing a recommendation or reference</a:t>
            </a:r>
            <a:r>
              <a:rPr lang="en-US" sz="1800" dirty="0" smtClean="0">
                <a:ea typeface="Tahoma" panose="020B0604030504040204" pitchFamily="34" charset="0"/>
                <a:cs typeface="Tahoma" panose="020B0604030504040204" pitchFamily="34" charset="0"/>
              </a:rPr>
              <a:t>.</a:t>
            </a:r>
          </a:p>
          <a:p>
            <a:pPr lvl="1"/>
            <a:r>
              <a:rPr lang="en-US" sz="1800" dirty="0">
                <a:ea typeface="Tahoma" panose="020B0604030504040204" pitchFamily="34" charset="0"/>
                <a:cs typeface="Tahoma" panose="020B0604030504040204" pitchFamily="34" charset="0"/>
              </a:rPr>
              <a:t>The policy must be in place as </a:t>
            </a:r>
            <a:r>
              <a:rPr lang="en-US" sz="1800" dirty="0" smtClean="0">
                <a:ea typeface="Tahoma" panose="020B0604030504040204" pitchFamily="34" charset="0"/>
                <a:cs typeface="Tahoma" panose="020B0604030504040204" pitchFamily="34" charset="0"/>
              </a:rPr>
              <a:t>an official </a:t>
            </a:r>
            <a:r>
              <a:rPr lang="en-US" sz="1800" dirty="0">
                <a:ea typeface="Tahoma" panose="020B0604030504040204" pitchFamily="34" charset="0"/>
                <a:cs typeface="Tahoma" panose="020B0604030504040204" pitchFamily="34" charset="0"/>
              </a:rPr>
              <a:t>school board policy.</a:t>
            </a:r>
          </a:p>
          <a:p>
            <a:pPr marL="0" indent="0">
              <a:buNone/>
            </a:pPr>
            <a:endParaRPr lang="en-US" sz="1800" b="1" dirty="0">
              <a:cs typeface="Calibri" panose="020F0502020204030204" pitchFamily="34" charset="0"/>
            </a:endParaRPr>
          </a:p>
        </p:txBody>
      </p:sp>
    </p:spTree>
    <p:extLst>
      <p:ext uri="{BB962C8B-B14F-4D97-AF65-F5344CB8AC3E}">
        <p14:creationId xmlns:p14="http://schemas.microsoft.com/office/powerpoint/2010/main" val="16368268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defRPr/>
            </a:pPr>
            <a:r>
              <a:rPr lang="en-US" b="1" dirty="0" smtClean="0"/>
              <a:t>Use Your Resources</a:t>
            </a:r>
            <a:endParaRPr lang="en-US" b="1" dirty="0"/>
          </a:p>
        </p:txBody>
      </p:sp>
      <p:sp>
        <p:nvSpPr>
          <p:cNvPr id="4" name="Content Placeholder 3"/>
          <p:cNvSpPr>
            <a:spLocks noGrp="1"/>
          </p:cNvSpPr>
          <p:nvPr>
            <p:ph idx="1"/>
          </p:nvPr>
        </p:nvSpPr>
        <p:spPr>
          <a:xfrm>
            <a:off x="152400" y="971550"/>
            <a:ext cx="8229600" cy="3352800"/>
          </a:xfrm>
        </p:spPr>
        <p:txBody>
          <a:bodyPr>
            <a:normAutofit fontScale="92500" lnSpcReduction="10000"/>
          </a:bodyPr>
          <a:lstStyle/>
          <a:p>
            <a:pPr marL="257175" indent="-257175">
              <a:spcAft>
                <a:spcPts val="450"/>
              </a:spcAft>
              <a:defRPr/>
            </a:pPr>
            <a:r>
              <a:rPr lang="en-US" sz="2100" dirty="0">
                <a:ea typeface="Verdana" panose="020B0604030504040204" pitchFamily="34" charset="0"/>
                <a:cs typeface="Verdana" panose="020B0604030504040204" pitchFamily="34" charset="0"/>
              </a:rPr>
              <a:t>Utilize the documents and information under the Guidelines and Procedures section of the </a:t>
            </a:r>
            <a:r>
              <a:rPr lang="en-US" sz="2100" dirty="0">
                <a:ea typeface="Verdana" panose="020B0604030504040204" pitchFamily="34" charset="0"/>
                <a:cs typeface="Verdana" panose="020B0604030504040204" pitchFamily="34" charset="0"/>
                <a:hlinkClick r:id="rId3"/>
              </a:rPr>
              <a:t>Title I, Part A Website</a:t>
            </a:r>
            <a:r>
              <a:rPr lang="en-US" sz="2100" dirty="0">
                <a:ea typeface="Verdana" panose="020B0604030504040204" pitchFamily="34" charset="0"/>
                <a:cs typeface="Verdana" panose="020B0604030504040204" pitchFamily="34" charset="0"/>
              </a:rPr>
              <a:t>.</a:t>
            </a:r>
          </a:p>
          <a:p>
            <a:pPr marL="600075" lvl="1" indent="-257175">
              <a:spcAft>
                <a:spcPts val="450"/>
              </a:spcAft>
              <a:buFont typeface="Arial" panose="020B0604020202020204" pitchFamily="34" charset="0"/>
              <a:buChar char="•"/>
              <a:defRPr/>
            </a:pPr>
            <a:r>
              <a:rPr lang="en-US" sz="2100" dirty="0">
                <a:ea typeface="Verdana" panose="020B0604030504040204" pitchFamily="34" charset="0"/>
                <a:cs typeface="Verdana" panose="020B0604030504040204" pitchFamily="34" charset="0"/>
              </a:rPr>
              <a:t>Parent and family engagement</a:t>
            </a:r>
          </a:p>
          <a:p>
            <a:pPr marL="942975" lvl="2" indent="-257175">
              <a:spcAft>
                <a:spcPts val="450"/>
              </a:spcAft>
              <a:defRPr/>
            </a:pPr>
            <a:r>
              <a:rPr lang="en-US" sz="2100" dirty="0">
                <a:ea typeface="Verdana" panose="020B0604030504040204" pitchFamily="34" charset="0"/>
                <a:cs typeface="Verdana" panose="020B0604030504040204" pitchFamily="34" charset="0"/>
              </a:rPr>
              <a:t>Parent notifications</a:t>
            </a:r>
          </a:p>
          <a:p>
            <a:pPr marL="942975" lvl="2" indent="-257175">
              <a:spcAft>
                <a:spcPts val="450"/>
              </a:spcAft>
              <a:defRPr/>
            </a:pPr>
            <a:r>
              <a:rPr lang="en-US" sz="2100" dirty="0">
                <a:ea typeface="Verdana" panose="020B0604030504040204" pitchFamily="34" charset="0"/>
                <a:cs typeface="Verdana" panose="020B0604030504040204" pitchFamily="34" charset="0"/>
              </a:rPr>
              <a:t>Parent and family engagement policies (</a:t>
            </a:r>
            <a:r>
              <a:rPr lang="en-US" sz="2100" dirty="0" smtClean="0">
                <a:ea typeface="Verdana" panose="020B0604030504040204" pitchFamily="34" charset="0"/>
                <a:cs typeface="Verdana" panose="020B0604030504040204" pitchFamily="34" charset="0"/>
                <a:hlinkClick r:id="rId4"/>
              </a:rPr>
              <a:t>Division</a:t>
            </a:r>
            <a:r>
              <a:rPr lang="en-US" sz="2100" dirty="0" smtClean="0">
                <a:ea typeface="Verdana" panose="020B0604030504040204" pitchFamily="34" charset="0"/>
                <a:cs typeface="Verdana" panose="020B0604030504040204" pitchFamily="34" charset="0"/>
              </a:rPr>
              <a:t>/</a:t>
            </a:r>
            <a:r>
              <a:rPr lang="en-US" sz="2100" dirty="0" smtClean="0">
                <a:ea typeface="Verdana" panose="020B0604030504040204" pitchFamily="34" charset="0"/>
                <a:cs typeface="Verdana" panose="020B0604030504040204" pitchFamily="34" charset="0"/>
                <a:hlinkClick r:id="rId5"/>
              </a:rPr>
              <a:t>School</a:t>
            </a:r>
            <a:r>
              <a:rPr lang="en-US" sz="2100" dirty="0">
                <a:ea typeface="Verdana" panose="020B0604030504040204" pitchFamily="34" charset="0"/>
                <a:cs typeface="Verdana" panose="020B0604030504040204" pitchFamily="34" charset="0"/>
              </a:rPr>
              <a:t>)</a:t>
            </a:r>
          </a:p>
          <a:p>
            <a:pPr marL="600075" lvl="1" indent="-257175">
              <a:spcAft>
                <a:spcPts val="450"/>
              </a:spcAft>
              <a:buFont typeface="Arial" panose="020B0604020202020204" pitchFamily="34" charset="0"/>
              <a:buChar char="•"/>
              <a:defRPr/>
            </a:pPr>
            <a:r>
              <a:rPr lang="en-US" sz="2100" dirty="0">
                <a:ea typeface="Verdana" panose="020B0604030504040204" pitchFamily="34" charset="0"/>
                <a:cs typeface="Verdana" panose="020B0604030504040204" pitchFamily="34" charset="0"/>
              </a:rPr>
              <a:t>Updated </a:t>
            </a:r>
            <a:r>
              <a:rPr lang="en-US" sz="2100" dirty="0">
                <a:ea typeface="Verdana" panose="020B0604030504040204" pitchFamily="34" charset="0"/>
                <a:cs typeface="Verdana" panose="020B0604030504040204" pitchFamily="34" charset="0"/>
                <a:hlinkClick r:id="rId6"/>
              </a:rPr>
              <a:t>Schoolwide plan templates</a:t>
            </a:r>
            <a:endParaRPr lang="en-US" sz="2100" dirty="0">
              <a:ea typeface="Verdana" panose="020B0604030504040204" pitchFamily="34" charset="0"/>
              <a:cs typeface="Verdana" panose="020B0604030504040204" pitchFamily="34" charset="0"/>
            </a:endParaRPr>
          </a:p>
          <a:p>
            <a:pPr marL="600075" lvl="1" indent="-257175">
              <a:spcAft>
                <a:spcPts val="450"/>
              </a:spcAft>
              <a:buFont typeface="Arial" panose="020B0604020202020204" pitchFamily="34" charset="0"/>
              <a:buChar char="•"/>
              <a:defRPr/>
            </a:pPr>
            <a:r>
              <a:rPr lang="en-US" sz="2100" dirty="0">
                <a:ea typeface="Verdana" panose="020B0604030504040204" pitchFamily="34" charset="0"/>
                <a:cs typeface="Verdana" panose="020B0604030504040204" pitchFamily="34" charset="0"/>
                <a:hlinkClick r:id="rId7"/>
              </a:rPr>
              <a:t>Inventory information</a:t>
            </a:r>
            <a:endParaRPr lang="en-US" sz="2100" dirty="0">
              <a:ea typeface="Verdana" panose="020B0604030504040204" pitchFamily="34" charset="0"/>
              <a:cs typeface="Verdana" panose="020B0604030504040204" pitchFamily="34" charset="0"/>
            </a:endParaRPr>
          </a:p>
          <a:p>
            <a:pPr>
              <a:spcAft>
                <a:spcPts val="450"/>
              </a:spcAft>
              <a:defRPr/>
            </a:pPr>
            <a:endParaRPr lang="en-US" sz="600" dirty="0">
              <a:ea typeface="Verdana" panose="020B0604030504040204" pitchFamily="34" charset="0"/>
              <a:cs typeface="Verdana" panose="020B0604030504040204" pitchFamily="34" charset="0"/>
            </a:endParaRPr>
          </a:p>
          <a:p>
            <a:pPr marL="257175" indent="-257175">
              <a:spcAft>
                <a:spcPts val="450"/>
              </a:spcAft>
              <a:defRPr/>
            </a:pPr>
            <a:r>
              <a:rPr lang="en-US" sz="2100" dirty="0">
                <a:ea typeface="Verdana" panose="020B0604030504040204" pitchFamily="34" charset="0"/>
                <a:cs typeface="Verdana" panose="020B0604030504040204" pitchFamily="34" charset="0"/>
              </a:rPr>
              <a:t>For help, ask your </a:t>
            </a:r>
            <a:r>
              <a:rPr lang="en-US" sz="2100" dirty="0">
                <a:ea typeface="Verdana" panose="020B0604030504040204" pitchFamily="34" charset="0"/>
                <a:cs typeface="Verdana" panose="020B0604030504040204" pitchFamily="34" charset="0"/>
                <a:hlinkClick r:id="rId8"/>
              </a:rPr>
              <a:t>VDOE specialists</a:t>
            </a:r>
            <a:r>
              <a:rPr lang="en-US" sz="2100" dirty="0">
                <a:ea typeface="Verdana" panose="020B0604030504040204" pitchFamily="34" charset="0"/>
                <a:cs typeface="Verdana" panose="020B0604030504040204" pitchFamily="34" charset="0"/>
              </a:rPr>
              <a:t>.</a:t>
            </a:r>
          </a:p>
          <a:p>
            <a:endParaRPr lang="en-US" dirty="0"/>
          </a:p>
        </p:txBody>
      </p:sp>
    </p:spTree>
    <p:extLst>
      <p:ext uri="{BB962C8B-B14F-4D97-AF65-F5344CB8AC3E}">
        <p14:creationId xmlns:p14="http://schemas.microsoft.com/office/powerpoint/2010/main" val="152191347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Documents to Use as Evidence</a:t>
            </a:r>
            <a:endParaRPr lang="en-US" b="1" dirty="0"/>
          </a:p>
        </p:txBody>
      </p:sp>
      <p:sp>
        <p:nvSpPr>
          <p:cNvPr id="3" name="Content Placeholder 2"/>
          <p:cNvSpPr>
            <a:spLocks noGrp="1"/>
          </p:cNvSpPr>
          <p:nvPr>
            <p:ph idx="1"/>
          </p:nvPr>
        </p:nvSpPr>
        <p:spPr>
          <a:xfrm>
            <a:off x="3962400" y="971550"/>
            <a:ext cx="4724400" cy="3124199"/>
          </a:xfrm>
        </p:spPr>
        <p:txBody>
          <a:bodyPr>
            <a:normAutofit/>
          </a:bodyPr>
          <a:lstStyle/>
          <a:p>
            <a:r>
              <a:rPr lang="en-US" sz="2800" dirty="0" smtClean="0"/>
              <a:t>A list of documents that we commonly look for will be emailed to coordinators as a quick reference to help prepare for monitoring.</a:t>
            </a:r>
            <a:endParaRPr lang="en-US" sz="2800" dirty="0"/>
          </a:p>
        </p:txBody>
      </p:sp>
    </p:spTree>
    <p:extLst>
      <p:ext uri="{BB962C8B-B14F-4D97-AF65-F5344CB8AC3E}">
        <p14:creationId xmlns:p14="http://schemas.microsoft.com/office/powerpoint/2010/main" val="251349090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771"/>
            <a:ext cx="8229600" cy="857250"/>
          </a:xfrm>
        </p:spPr>
        <p:txBody>
          <a:bodyPr/>
          <a:lstStyle/>
          <a:p>
            <a:r>
              <a:rPr lang="en-US" altLang="en-US" b="1" dirty="0" err="1">
                <a:latin typeface="+mn-lt"/>
                <a:ea typeface="Tahoma" panose="020B0604030504040204" pitchFamily="34" charset="0"/>
                <a:cs typeface="Segoe UI Light" panose="020B0502040204020203" pitchFamily="34" charset="0"/>
              </a:rPr>
              <a:t>VDOE</a:t>
            </a:r>
            <a:r>
              <a:rPr lang="en-US" altLang="en-US" b="1" dirty="0">
                <a:latin typeface="+mn-lt"/>
                <a:ea typeface="Tahoma" panose="020B0604030504040204" pitchFamily="34" charset="0"/>
                <a:cs typeface="Segoe UI Light" panose="020B0502040204020203" pitchFamily="34" charset="0"/>
              </a:rPr>
              <a:t> Contact Information</a:t>
            </a:r>
            <a:endParaRPr lang="en-US" b="1" dirty="0">
              <a:latin typeface="+mn-lt"/>
              <a:ea typeface="Tahoma" panose="020B0604030504040204" pitchFamily="34" charset="0"/>
              <a:cs typeface="Segoe UI Light" panose="020B0502040204020203" pitchFamily="34" charset="0"/>
            </a:endParaRPr>
          </a:p>
        </p:txBody>
      </p:sp>
      <p:sp>
        <p:nvSpPr>
          <p:cNvPr id="4" name="Content Placeholder 3"/>
          <p:cNvSpPr>
            <a:spLocks noGrp="1"/>
          </p:cNvSpPr>
          <p:nvPr>
            <p:ph sz="half" idx="2"/>
          </p:nvPr>
        </p:nvSpPr>
        <p:spPr>
          <a:xfrm>
            <a:off x="4495800" y="742949"/>
            <a:ext cx="4495800" cy="3276601"/>
          </a:xfrm>
        </p:spPr>
        <p:txBody>
          <a:bodyPr>
            <a:normAutofit fontScale="92500" lnSpcReduction="10000"/>
          </a:bodyPr>
          <a:lstStyle/>
          <a:p>
            <a:pPr marL="117475" indent="0">
              <a:buNone/>
            </a:pPr>
            <a:r>
              <a:rPr lang="en-US" sz="2200" b="1" dirty="0">
                <a:ea typeface="Tahoma" panose="020B0604030504040204" pitchFamily="34" charset="0"/>
                <a:cs typeface="Tahoma" panose="020B0604030504040204" pitchFamily="34" charset="0"/>
              </a:rPr>
              <a:t>Tiffany </a:t>
            </a:r>
            <a:r>
              <a:rPr lang="en-US" sz="2200" b="1" dirty="0" smtClean="0">
                <a:ea typeface="Tahoma" panose="020B0604030504040204" pitchFamily="34" charset="0"/>
                <a:cs typeface="Tahoma" panose="020B0604030504040204" pitchFamily="34" charset="0"/>
              </a:rPr>
              <a:t>Frierson</a:t>
            </a:r>
            <a:r>
              <a:rPr lang="en-US" sz="2200" dirty="0" smtClean="0">
                <a:ea typeface="Tahoma" panose="020B0604030504040204" pitchFamily="34" charset="0"/>
                <a:cs typeface="Tahoma" panose="020B0604030504040204" pitchFamily="34" charset="0"/>
              </a:rPr>
              <a:t> </a:t>
            </a:r>
          </a:p>
          <a:p>
            <a:pPr marL="117475" indent="0">
              <a:buNone/>
            </a:pPr>
            <a:r>
              <a:rPr lang="en-US" sz="2200" dirty="0" smtClean="0">
                <a:ea typeface="Tahoma" panose="020B0604030504040204" pitchFamily="34" charset="0"/>
                <a:cs typeface="Tahoma" panose="020B0604030504040204" pitchFamily="34" charset="0"/>
              </a:rPr>
              <a:t>Regions </a:t>
            </a:r>
            <a:r>
              <a:rPr lang="en-US" sz="2200" dirty="0">
                <a:ea typeface="Tahoma" panose="020B0604030504040204" pitchFamily="34" charset="0"/>
                <a:cs typeface="Tahoma" panose="020B0604030504040204" pitchFamily="34" charset="0"/>
              </a:rPr>
              <a:t>4 and 5</a:t>
            </a:r>
          </a:p>
          <a:p>
            <a:pPr marL="117475" lvl="1" indent="0">
              <a:buNone/>
            </a:pPr>
            <a:r>
              <a:rPr lang="en-US" sz="2200" dirty="0">
                <a:ea typeface="Tahoma" panose="020B0604030504040204" pitchFamily="34" charset="0"/>
                <a:cs typeface="Tahoma" panose="020B0604030504040204" pitchFamily="34" charset="0"/>
              </a:rPr>
              <a:t>804-371-2682</a:t>
            </a:r>
          </a:p>
          <a:p>
            <a:pPr marL="117475" lvl="1" indent="0">
              <a:buNone/>
            </a:pPr>
            <a:r>
              <a:rPr lang="en-US" sz="2200" dirty="0">
                <a:ea typeface="Tahoma" panose="020B0604030504040204" pitchFamily="34" charset="0"/>
                <a:cs typeface="Tahoma" panose="020B0604030504040204" pitchFamily="34" charset="0"/>
                <a:hlinkClick r:id="rId3"/>
              </a:rPr>
              <a:t>Tiffany.Frierson@doe.virginia.gov</a:t>
            </a:r>
            <a:r>
              <a:rPr lang="en-US" sz="2200" dirty="0">
                <a:ea typeface="Tahoma" panose="020B0604030504040204" pitchFamily="34" charset="0"/>
                <a:cs typeface="Tahoma" panose="020B0604030504040204" pitchFamily="34" charset="0"/>
              </a:rPr>
              <a:t> </a:t>
            </a:r>
            <a:endParaRPr lang="en-US" sz="2200" dirty="0" smtClean="0">
              <a:ea typeface="Tahoma" panose="020B0604030504040204" pitchFamily="34" charset="0"/>
              <a:cs typeface="Tahoma" panose="020B0604030504040204" pitchFamily="34" charset="0"/>
            </a:endParaRPr>
          </a:p>
          <a:p>
            <a:pPr marL="117475" lvl="1" indent="0">
              <a:buNone/>
            </a:pPr>
            <a:endParaRPr lang="en-US" sz="2200" dirty="0">
              <a:ea typeface="Tahoma" panose="020B0604030504040204" pitchFamily="34" charset="0"/>
              <a:cs typeface="Tahoma" panose="020B0604030504040204" pitchFamily="34" charset="0"/>
            </a:endParaRPr>
          </a:p>
          <a:p>
            <a:pPr marL="117475" indent="0">
              <a:buNone/>
            </a:pPr>
            <a:r>
              <a:rPr lang="en-US" sz="2200" dirty="0">
                <a:ea typeface="Tahoma" panose="020B0604030504040204" pitchFamily="34" charset="0"/>
                <a:cs typeface="Tahoma" panose="020B0604030504040204" pitchFamily="34" charset="0"/>
              </a:rPr>
              <a:t> </a:t>
            </a:r>
            <a:r>
              <a:rPr lang="en-US" sz="2200" b="1" dirty="0">
                <a:ea typeface="Tahoma" panose="020B0604030504040204" pitchFamily="34" charset="0"/>
                <a:cs typeface="Tahoma" panose="020B0604030504040204" pitchFamily="34" charset="0"/>
              </a:rPr>
              <a:t>Mary Beth </a:t>
            </a:r>
            <a:r>
              <a:rPr lang="en-US" sz="2200" b="1" dirty="0" smtClean="0">
                <a:ea typeface="Tahoma" panose="020B0604030504040204" pitchFamily="34" charset="0"/>
                <a:cs typeface="Tahoma" panose="020B0604030504040204" pitchFamily="34" charset="0"/>
              </a:rPr>
              <a:t>Libby</a:t>
            </a:r>
            <a:r>
              <a:rPr lang="en-US" sz="2200" dirty="0" smtClean="0">
                <a:ea typeface="Tahoma" panose="020B0604030504040204" pitchFamily="34" charset="0"/>
                <a:cs typeface="Tahoma" panose="020B0604030504040204" pitchFamily="34" charset="0"/>
              </a:rPr>
              <a:t> </a:t>
            </a:r>
          </a:p>
          <a:p>
            <a:pPr marL="117475" indent="0">
              <a:buNone/>
            </a:pPr>
            <a:r>
              <a:rPr lang="en-US" sz="2200" dirty="0" smtClean="0">
                <a:ea typeface="Tahoma" panose="020B0604030504040204" pitchFamily="34" charset="0"/>
                <a:cs typeface="Tahoma" panose="020B0604030504040204" pitchFamily="34" charset="0"/>
              </a:rPr>
              <a:t>Regions </a:t>
            </a:r>
            <a:r>
              <a:rPr lang="en-US" sz="2200" dirty="0">
                <a:ea typeface="Tahoma" panose="020B0604030504040204" pitchFamily="34" charset="0"/>
                <a:cs typeface="Tahoma" panose="020B0604030504040204" pitchFamily="34" charset="0"/>
              </a:rPr>
              <a:t>2, 7, and 8</a:t>
            </a:r>
          </a:p>
          <a:p>
            <a:pPr marL="117475" lvl="1" indent="0">
              <a:buNone/>
            </a:pPr>
            <a:r>
              <a:rPr lang="en-US" sz="2200" dirty="0">
                <a:ea typeface="Tahoma" panose="020B0604030504040204" pitchFamily="34" charset="0"/>
                <a:cs typeface="Tahoma" panose="020B0604030504040204" pitchFamily="34" charset="0"/>
              </a:rPr>
              <a:t>804-371-7347</a:t>
            </a:r>
          </a:p>
          <a:p>
            <a:pPr marL="117475" lvl="1" indent="0">
              <a:buNone/>
            </a:pPr>
            <a:r>
              <a:rPr lang="en-US" sz="2200" dirty="0">
                <a:ea typeface="Tahoma" panose="020B0604030504040204" pitchFamily="34" charset="0"/>
                <a:cs typeface="Tahoma" panose="020B0604030504040204" pitchFamily="34" charset="0"/>
                <a:hlinkClick r:id="rId4"/>
              </a:rPr>
              <a:t>MaryBeth.Libby@doe.virginia.gov</a:t>
            </a:r>
            <a:r>
              <a:rPr lang="en-US" sz="2200" dirty="0">
                <a:ea typeface="Tahoma" panose="020B0604030504040204" pitchFamily="34" charset="0"/>
                <a:cs typeface="Tahoma" panose="020B0604030504040204" pitchFamily="34" charset="0"/>
              </a:rPr>
              <a:t> </a:t>
            </a:r>
          </a:p>
          <a:p>
            <a:endParaRPr lang="en-US" dirty="0"/>
          </a:p>
        </p:txBody>
      </p:sp>
      <p:sp>
        <p:nvSpPr>
          <p:cNvPr id="7" name="Content Placeholder 6"/>
          <p:cNvSpPr>
            <a:spLocks noGrp="1"/>
          </p:cNvSpPr>
          <p:nvPr>
            <p:ph sz="half" idx="1"/>
          </p:nvPr>
        </p:nvSpPr>
        <p:spPr>
          <a:xfrm>
            <a:off x="457200" y="756892"/>
            <a:ext cx="4038600" cy="3262658"/>
          </a:xfrm>
        </p:spPr>
        <p:txBody>
          <a:bodyPr>
            <a:normAutofit fontScale="92500" lnSpcReduction="10000"/>
          </a:bodyPr>
          <a:lstStyle/>
          <a:p>
            <a:pPr marL="0" indent="0">
              <a:buNone/>
            </a:pPr>
            <a:r>
              <a:rPr lang="en-US" sz="2200" b="1" dirty="0">
                <a:ea typeface="Tahoma" panose="020B0604030504040204" pitchFamily="34" charset="0"/>
                <a:cs typeface="Tahoma" panose="020B0604030504040204" pitchFamily="34" charset="0"/>
              </a:rPr>
              <a:t>Shyla </a:t>
            </a:r>
            <a:r>
              <a:rPr lang="en-US" sz="2200" b="1" dirty="0" err="1">
                <a:ea typeface="Tahoma" panose="020B0604030504040204" pitchFamily="34" charset="0"/>
                <a:cs typeface="Tahoma" panose="020B0604030504040204" pitchFamily="34" charset="0"/>
              </a:rPr>
              <a:t>Vesitis</a:t>
            </a:r>
            <a:r>
              <a:rPr lang="en-US" sz="2200" b="1" dirty="0">
                <a:ea typeface="Tahoma" panose="020B0604030504040204" pitchFamily="34" charset="0"/>
                <a:cs typeface="Tahoma" panose="020B0604030504040204" pitchFamily="34" charset="0"/>
              </a:rPr>
              <a:t> </a:t>
            </a:r>
            <a:endParaRPr lang="en-US" sz="2200" dirty="0">
              <a:ea typeface="Tahoma" panose="020B0604030504040204" pitchFamily="34" charset="0"/>
              <a:cs typeface="Tahoma" panose="020B0604030504040204" pitchFamily="34" charset="0"/>
            </a:endParaRPr>
          </a:p>
          <a:p>
            <a:pPr marL="0" indent="0">
              <a:buNone/>
            </a:pPr>
            <a:r>
              <a:rPr lang="en-US" sz="2200" dirty="0">
                <a:ea typeface="Tahoma" panose="020B0604030504040204" pitchFamily="34" charset="0"/>
                <a:cs typeface="Tahoma" panose="020B0604030504040204" pitchFamily="34" charset="0"/>
              </a:rPr>
              <a:t>Title I Coordinator</a:t>
            </a:r>
          </a:p>
          <a:p>
            <a:pPr marL="0" lvl="1" indent="0">
              <a:buNone/>
            </a:pPr>
            <a:r>
              <a:rPr lang="en-US" sz="2200" dirty="0">
                <a:ea typeface="Tahoma" panose="020B0604030504040204" pitchFamily="34" charset="0"/>
                <a:cs typeface="Tahoma" panose="020B0604030504040204" pitchFamily="34" charset="0"/>
              </a:rPr>
              <a:t>804-225-3711</a:t>
            </a:r>
          </a:p>
          <a:p>
            <a:pPr marL="0" lvl="1" indent="0">
              <a:buNone/>
            </a:pPr>
            <a:r>
              <a:rPr lang="en-US" sz="2200" dirty="0">
                <a:ea typeface="Tahoma" panose="020B0604030504040204" pitchFamily="34" charset="0"/>
                <a:cs typeface="Tahoma" panose="020B0604030504040204" pitchFamily="34" charset="0"/>
                <a:hlinkClick r:id="rId5"/>
              </a:rPr>
              <a:t>Shyla.Vesitis@doe.virginia.gov</a:t>
            </a:r>
            <a:r>
              <a:rPr lang="en-US" sz="2200" dirty="0">
                <a:ea typeface="Tahoma" panose="020B0604030504040204" pitchFamily="34" charset="0"/>
                <a:cs typeface="Tahoma" panose="020B0604030504040204" pitchFamily="34" charset="0"/>
              </a:rPr>
              <a:t> </a:t>
            </a:r>
            <a:endParaRPr lang="en-US" sz="2200" dirty="0" smtClean="0">
              <a:ea typeface="Tahoma" panose="020B0604030504040204" pitchFamily="34" charset="0"/>
              <a:cs typeface="Tahoma" panose="020B0604030504040204" pitchFamily="34" charset="0"/>
            </a:endParaRPr>
          </a:p>
          <a:p>
            <a:pPr marL="0" lvl="1" indent="0">
              <a:buNone/>
            </a:pPr>
            <a:endParaRPr lang="en-US" sz="2200" dirty="0">
              <a:ea typeface="Tahoma" panose="020B0604030504040204" pitchFamily="34" charset="0"/>
              <a:cs typeface="Tahoma" panose="020B0604030504040204" pitchFamily="34" charset="0"/>
            </a:endParaRPr>
          </a:p>
          <a:p>
            <a:pPr marL="0" indent="0">
              <a:buNone/>
            </a:pPr>
            <a:r>
              <a:rPr lang="en-US" sz="2200" b="1" dirty="0">
                <a:ea typeface="Tahoma" panose="020B0604030504040204" pitchFamily="34" charset="0"/>
                <a:cs typeface="Tahoma" panose="020B0604030504040204" pitchFamily="34" charset="0"/>
              </a:rPr>
              <a:t>Latonia Anderson </a:t>
            </a:r>
          </a:p>
          <a:p>
            <a:pPr marL="0" indent="0">
              <a:buNone/>
            </a:pPr>
            <a:r>
              <a:rPr lang="en-US" sz="2200" dirty="0">
                <a:ea typeface="Tahoma" panose="020B0604030504040204" pitchFamily="34" charset="0"/>
                <a:cs typeface="Tahoma" panose="020B0604030504040204" pitchFamily="34" charset="0"/>
              </a:rPr>
              <a:t>Regions 1, 3, and 6</a:t>
            </a:r>
          </a:p>
          <a:p>
            <a:pPr marL="0" lvl="1" indent="0">
              <a:buNone/>
            </a:pPr>
            <a:r>
              <a:rPr lang="en-US" sz="2200" dirty="0">
                <a:ea typeface="Tahoma" panose="020B0604030504040204" pitchFamily="34" charset="0"/>
                <a:cs typeface="Tahoma" panose="020B0604030504040204" pitchFamily="34" charset="0"/>
              </a:rPr>
              <a:t>804-225-2907</a:t>
            </a:r>
          </a:p>
          <a:p>
            <a:pPr marL="0" lvl="1" indent="0">
              <a:buNone/>
            </a:pPr>
            <a:r>
              <a:rPr lang="en-US" sz="2200" dirty="0">
                <a:ea typeface="Tahoma" panose="020B0604030504040204" pitchFamily="34" charset="0"/>
                <a:cs typeface="Tahoma" panose="020B0604030504040204" pitchFamily="34" charset="0"/>
                <a:hlinkClick r:id="rId6"/>
              </a:rPr>
              <a:t>Latonia.Anderson@doe.virginia.gov</a:t>
            </a:r>
            <a:endParaRPr lang="en-US" sz="2200" dirty="0">
              <a:ea typeface="Tahoma" panose="020B0604030504040204" pitchFamily="34" charset="0"/>
              <a:cs typeface="Tahoma" panose="020B0604030504040204" pitchFamily="34" charset="0"/>
            </a:endParaRPr>
          </a:p>
          <a:p>
            <a:endParaRPr lang="en-US" dirty="0"/>
          </a:p>
        </p:txBody>
      </p:sp>
    </p:spTree>
    <p:extLst>
      <p:ext uri="{BB962C8B-B14F-4D97-AF65-F5344CB8AC3E}">
        <p14:creationId xmlns:p14="http://schemas.microsoft.com/office/powerpoint/2010/main" val="1208743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Autofit/>
          </a:bodyPr>
          <a:lstStyle/>
          <a:p>
            <a:r>
              <a:rPr lang="en-US" altLang="en-US" sz="2800" b="1" dirty="0" smtClean="0"/>
              <a:t>27 </a:t>
            </a:r>
            <a:r>
              <a:rPr lang="en-US" altLang="en-US" sz="2800" b="1" dirty="0"/>
              <a:t>Divisions Scheduled for </a:t>
            </a:r>
            <a:br>
              <a:rPr lang="en-US" altLang="en-US" sz="2800" b="1" dirty="0"/>
            </a:br>
            <a:r>
              <a:rPr lang="en-US" altLang="en-US" sz="2800" b="1" dirty="0"/>
              <a:t>FPM in </a:t>
            </a:r>
            <a:r>
              <a:rPr lang="en-US" altLang="en-US" sz="2800" b="1" dirty="0" smtClean="0"/>
              <a:t>2020-2021, </a:t>
            </a:r>
            <a:r>
              <a:rPr lang="en-US" altLang="en-US" sz="1350" b="1" dirty="0"/>
              <a:t>continued</a:t>
            </a:r>
            <a:endParaRPr lang="en-US" altLang="en-US" sz="1350"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5" name="Table 4" descr="This table includes the names of the school divisions from Louisa County to Wise County that are being monitored, including the Department of Juvenile Justice and State Operated Programs."/>
          <p:cNvGraphicFramePr>
            <a:graphicFrameLocks noGrp="1"/>
          </p:cNvGraphicFramePr>
          <p:nvPr>
            <p:extLst>
              <p:ext uri="{D42A27DB-BD31-4B8C-83A1-F6EECF244321}">
                <p14:modId xmlns:p14="http://schemas.microsoft.com/office/powerpoint/2010/main" val="3034068727"/>
              </p:ext>
            </p:extLst>
          </p:nvPr>
        </p:nvGraphicFramePr>
        <p:xfrm>
          <a:off x="0" y="892877"/>
          <a:ext cx="8381999" cy="3019324"/>
        </p:xfrm>
        <a:graphic>
          <a:graphicData uri="http://schemas.openxmlformats.org/drawingml/2006/table">
            <a:tbl>
              <a:tblPr firstRow="1" bandRow="1">
                <a:tableStyleId>{69CF1AB2-1976-4502-BF36-3FF5EA218861}</a:tableStyleId>
              </a:tblPr>
              <a:tblGrid>
                <a:gridCol w="2747041">
                  <a:extLst>
                    <a:ext uri="{9D8B030D-6E8A-4147-A177-3AD203B41FA5}">
                      <a16:colId xmlns:a16="http://schemas.microsoft.com/office/drawing/2014/main" val="20000"/>
                    </a:ext>
                  </a:extLst>
                </a:gridCol>
                <a:gridCol w="2887917">
                  <a:extLst>
                    <a:ext uri="{9D8B030D-6E8A-4147-A177-3AD203B41FA5}">
                      <a16:colId xmlns:a16="http://schemas.microsoft.com/office/drawing/2014/main" val="20001"/>
                    </a:ext>
                  </a:extLst>
                </a:gridCol>
                <a:gridCol w="2747041">
                  <a:extLst>
                    <a:ext uri="{9D8B030D-6E8A-4147-A177-3AD203B41FA5}">
                      <a16:colId xmlns:a16="http://schemas.microsoft.com/office/drawing/2014/main" val="20002"/>
                    </a:ext>
                  </a:extLst>
                </a:gridCol>
              </a:tblGrid>
              <a:tr h="801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baseline="0" dirty="0" smtClean="0">
                          <a:latin typeface="+mn-lt"/>
                          <a:ea typeface="Tahoma" panose="020B0604030504040204" pitchFamily="34" charset="0"/>
                          <a:cs typeface="Tahoma" panose="020B0604030504040204" pitchFamily="34" charset="0"/>
                        </a:rPr>
                        <a:t>Norfolk City</a:t>
                      </a:r>
                      <a:endParaRPr lang="en-US" sz="2400" b="0" dirty="0" smtClean="0">
                        <a:latin typeface="+mn-lt"/>
                        <a:ea typeface="Tahoma" panose="020B0604030504040204" pitchFamily="34" charset="0"/>
                        <a:cs typeface="Tahom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Northampton</a:t>
                      </a:r>
                      <a:r>
                        <a:rPr lang="en-US" sz="2400" b="0" baseline="0" dirty="0" smtClean="0">
                          <a:latin typeface="+mn-lt"/>
                          <a:ea typeface="Tahoma" panose="020B0604030504040204" pitchFamily="34" charset="0"/>
                          <a:cs typeface="Tahoma" panose="020B0604030504040204" pitchFamily="34" charset="0"/>
                        </a:rPr>
                        <a:t> County </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baseline="0" dirty="0" smtClean="0">
                          <a:latin typeface="+mn-lt"/>
                          <a:ea typeface="Tahoma" panose="020B0604030504040204" pitchFamily="34" charset="0"/>
                          <a:cs typeface="Tahoma" panose="020B0604030504040204" pitchFamily="34" charset="0"/>
                        </a:rPr>
                        <a:t>(Title I, Part C only)</a:t>
                      </a:r>
                      <a:endParaRPr lang="en-US" sz="2000" b="0" dirty="0" smtClean="0">
                        <a:latin typeface="+mn-lt"/>
                        <a:ea typeface="Tahoma" panose="020B0604030504040204" pitchFamily="34" charset="0"/>
                        <a:cs typeface="Tahom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Northumberland County</a:t>
                      </a:r>
                    </a:p>
                  </a:txBody>
                  <a:tcPr marL="68580" marR="68580" marT="34290" marB="34290"/>
                </a:tc>
                <a:extLst>
                  <a:ext uri="{0D108BD9-81ED-4DB2-BD59-A6C34878D82A}">
                    <a16:rowId xmlns:a16="http://schemas.microsoft.com/office/drawing/2014/main" val="10000"/>
                  </a:ext>
                </a:extLst>
              </a:tr>
              <a:tr h="6175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Norton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Petersburg City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Portsmouth City</a:t>
                      </a:r>
                    </a:p>
                  </a:txBody>
                  <a:tcPr marL="68580" marR="68580" marT="34290" marB="34290"/>
                </a:tc>
                <a:extLst>
                  <a:ext uri="{0D108BD9-81ED-4DB2-BD59-A6C34878D82A}">
                    <a16:rowId xmlns:a16="http://schemas.microsoft.com/office/drawing/2014/main" val="10001"/>
                  </a:ext>
                </a:extLst>
              </a:tr>
              <a:tr h="7013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Prince Edward County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Richmond County </a:t>
                      </a:r>
                      <a:r>
                        <a:rPr lang="en-US" sz="2000" b="0" dirty="0" smtClean="0">
                          <a:latin typeface="+mn-lt"/>
                          <a:ea typeface="Tahoma" panose="020B0604030504040204" pitchFamily="34" charset="0"/>
                          <a:cs typeface="Tahoma" panose="020B0604030504040204" pitchFamily="34" charset="0"/>
                        </a:rPr>
                        <a:t>(Title I, Part A only)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Scott</a:t>
                      </a:r>
                      <a:r>
                        <a:rPr lang="en-US" sz="2400" b="0" baseline="0" dirty="0" smtClean="0">
                          <a:latin typeface="+mn-lt"/>
                          <a:ea typeface="Tahoma" panose="020B0604030504040204" pitchFamily="34" charset="0"/>
                          <a:cs typeface="Tahoma" panose="020B0604030504040204" pitchFamily="34" charset="0"/>
                        </a:rPr>
                        <a:t> County </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baseline="0" dirty="0" smtClean="0">
                          <a:latin typeface="+mn-lt"/>
                          <a:ea typeface="Tahoma" panose="020B0604030504040204" pitchFamily="34" charset="0"/>
                          <a:cs typeface="Tahoma" panose="020B0604030504040204" pitchFamily="34" charset="0"/>
                        </a:rPr>
                        <a:t>(Title III, Part A only)</a:t>
                      </a:r>
                      <a:endParaRPr lang="en-US" sz="2000" b="0" dirty="0" smtClean="0">
                        <a:latin typeface="+mn-lt"/>
                        <a:ea typeface="Tahoma" panose="020B0604030504040204" pitchFamily="34" charset="0"/>
                        <a:cs typeface="Tahoma" panose="020B0604030504040204" pitchFamily="34" charset="0"/>
                      </a:endParaRPr>
                    </a:p>
                  </a:txBody>
                  <a:tcPr marL="68580" marR="68580" marT="34290" marB="34290"/>
                </a:tc>
                <a:extLst>
                  <a:ext uri="{0D108BD9-81ED-4DB2-BD59-A6C34878D82A}">
                    <a16:rowId xmlns:a16="http://schemas.microsoft.com/office/drawing/2014/main" val="10002"/>
                  </a:ext>
                </a:extLst>
              </a:tr>
              <a:tr h="7013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Virginia School for the Deaf and Blind</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Waynesboro</a:t>
                      </a:r>
                      <a:r>
                        <a:rPr lang="en-US" sz="2400" b="0" baseline="0" dirty="0" smtClean="0">
                          <a:latin typeface="+mn-lt"/>
                          <a:ea typeface="Tahoma" panose="020B0604030504040204" pitchFamily="34" charset="0"/>
                          <a:cs typeface="Tahoma" panose="020B0604030504040204" pitchFamily="34" charset="0"/>
                        </a:rPr>
                        <a:t> City </a:t>
                      </a:r>
                      <a:r>
                        <a:rPr lang="en-US" sz="2000" b="0" baseline="0" dirty="0" smtClean="0">
                          <a:latin typeface="+mn-lt"/>
                          <a:ea typeface="Tahoma" panose="020B0604030504040204" pitchFamily="34" charset="0"/>
                          <a:cs typeface="Tahoma" panose="020B0604030504040204" pitchFamily="34" charset="0"/>
                        </a:rPr>
                        <a:t>(Title I, Part A only)</a:t>
                      </a:r>
                      <a:endParaRPr lang="en-US" sz="2000" b="0" dirty="0" smtClean="0">
                        <a:latin typeface="+mn-lt"/>
                        <a:ea typeface="Tahoma" panose="020B0604030504040204" pitchFamily="34" charset="0"/>
                        <a:cs typeface="Tahom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dirty="0" smtClean="0">
                          <a:latin typeface="+mn-lt"/>
                          <a:ea typeface="Tahoma" panose="020B0604030504040204" pitchFamily="34" charset="0"/>
                          <a:cs typeface="Tahoma" panose="020B0604030504040204" pitchFamily="34" charset="0"/>
                        </a:rPr>
                        <a:t>Winchester</a:t>
                      </a:r>
                      <a:r>
                        <a:rPr lang="en-US" sz="2400" b="0" baseline="0" dirty="0" smtClean="0">
                          <a:latin typeface="+mn-lt"/>
                          <a:ea typeface="Tahoma" panose="020B0604030504040204" pitchFamily="34" charset="0"/>
                          <a:cs typeface="Tahoma" panose="020B0604030504040204" pitchFamily="34" charset="0"/>
                        </a:rPr>
                        <a:t> </a:t>
                      </a:r>
                      <a:r>
                        <a:rPr lang="en-US" sz="2400" b="0" dirty="0" smtClean="0">
                          <a:latin typeface="+mn-lt"/>
                          <a:ea typeface="Tahoma" panose="020B0604030504040204" pitchFamily="34" charset="0"/>
                          <a:cs typeface="Tahoma" panose="020B0604030504040204" pitchFamily="34" charset="0"/>
                        </a:rPr>
                        <a:t>City</a:t>
                      </a:r>
                    </a:p>
                  </a:txBody>
                  <a:tcPr marL="68580" marR="68580" marT="34290" marB="3429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0385879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1120"/>
            <a:ext cx="9144000" cy="970429"/>
          </a:xfrm>
        </p:spPr>
        <p:txBody>
          <a:bodyPr>
            <a:noAutofit/>
          </a:bodyPr>
          <a:lstStyle/>
          <a:p>
            <a:pPr algn="ctr"/>
            <a:r>
              <a:rPr lang="en-US" altLang="en-US" sz="3000" b="1" dirty="0" smtClean="0">
                <a:latin typeface="+mn-lt"/>
                <a:ea typeface="Tahoma" panose="020B0604030504040204" pitchFamily="34" charset="0"/>
                <a:cs typeface="Tahoma" panose="020B0604030504040204" pitchFamily="34" charset="0"/>
              </a:rPr>
              <a:t>2019-2020 </a:t>
            </a:r>
            <a:r>
              <a:rPr lang="en-US" altLang="en-US" sz="3000" b="1" dirty="0">
                <a:latin typeface="+mn-lt"/>
                <a:ea typeface="Tahoma" panose="020B0604030504040204" pitchFamily="34" charset="0"/>
                <a:cs typeface="Tahoma" panose="020B0604030504040204" pitchFamily="34" charset="0"/>
              </a:rPr>
              <a:t>- Title I Part A </a:t>
            </a:r>
            <a:r>
              <a:rPr lang="en-US" altLang="en-US" sz="3000" b="1" dirty="0" smtClean="0">
                <a:latin typeface="+mn-lt"/>
                <a:ea typeface="Tahoma" panose="020B0604030504040204" pitchFamily="34" charset="0"/>
                <a:cs typeface="Tahoma" panose="020B0604030504040204" pitchFamily="34" charset="0"/>
              </a:rPr>
              <a:t/>
            </a:r>
            <a:br>
              <a:rPr lang="en-US" altLang="en-US" sz="3000" b="1" dirty="0" smtClean="0">
                <a:latin typeface="+mn-lt"/>
                <a:ea typeface="Tahoma" panose="020B0604030504040204" pitchFamily="34" charset="0"/>
                <a:cs typeface="Tahoma" panose="020B0604030504040204" pitchFamily="34" charset="0"/>
              </a:rPr>
            </a:br>
            <a:r>
              <a:rPr lang="en-US" altLang="en-US" sz="3000" b="1" dirty="0" smtClean="0">
                <a:latin typeface="+mn-lt"/>
                <a:ea typeface="Tahoma" panose="020B0604030504040204" pitchFamily="34" charset="0"/>
                <a:cs typeface="Tahoma" panose="020B0604030504040204" pitchFamily="34" charset="0"/>
              </a:rPr>
              <a:t>Most </a:t>
            </a:r>
            <a:r>
              <a:rPr lang="en-US" altLang="en-US" sz="3000" b="1" dirty="0">
                <a:latin typeface="+mn-lt"/>
                <a:ea typeface="Tahoma" panose="020B0604030504040204" pitchFamily="34" charset="0"/>
                <a:cs typeface="Tahoma" panose="020B0604030504040204" pitchFamily="34" charset="0"/>
              </a:rPr>
              <a:t>Common Findings</a:t>
            </a:r>
          </a:p>
        </p:txBody>
      </p:sp>
      <p:sp>
        <p:nvSpPr>
          <p:cNvPr id="3" name="Content Placeholder 2"/>
          <p:cNvSpPr>
            <a:spLocks noGrp="1"/>
          </p:cNvSpPr>
          <p:nvPr>
            <p:ph idx="1"/>
          </p:nvPr>
        </p:nvSpPr>
        <p:spPr/>
        <p:txBody>
          <a:bodyPr>
            <a:normAutofit/>
          </a:bodyPr>
          <a:lstStyle/>
          <a:p>
            <a:r>
              <a:rPr lang="en-US" dirty="0" smtClean="0">
                <a:ea typeface="Tahoma" panose="020B0604030504040204" pitchFamily="34" charset="0"/>
                <a:cs typeface="Tahoma" panose="020B0604030504040204" pitchFamily="34" charset="0"/>
              </a:rPr>
              <a:t>Has </a:t>
            </a:r>
            <a:r>
              <a:rPr lang="en-US" dirty="0">
                <a:ea typeface="Tahoma" panose="020B0604030504040204" pitchFamily="34" charset="0"/>
                <a:cs typeface="Tahoma" panose="020B0604030504040204" pitchFamily="34" charset="0"/>
              </a:rPr>
              <a:t>the LEA ensured that all teachers working in a Title I program </a:t>
            </a:r>
            <a:r>
              <a:rPr lang="en-US" dirty="0" smtClean="0">
                <a:ea typeface="Tahoma" panose="020B0604030504040204" pitchFamily="34" charset="0"/>
                <a:cs typeface="Tahoma" panose="020B0604030504040204" pitchFamily="34" charset="0"/>
              </a:rPr>
              <a:t>met </a:t>
            </a:r>
            <a:r>
              <a:rPr lang="en-US" dirty="0">
                <a:ea typeface="Tahoma" panose="020B0604030504040204" pitchFamily="34" charset="0"/>
                <a:cs typeface="Tahoma" panose="020B0604030504040204" pitchFamily="34" charset="0"/>
              </a:rPr>
              <a:t>applicable state certification and licensure requirements</a:t>
            </a:r>
            <a:r>
              <a:rPr lang="en-US" dirty="0" smtClean="0">
                <a:ea typeface="Tahoma" panose="020B0604030504040204" pitchFamily="34" charset="0"/>
                <a:cs typeface="Tahoma" panose="020B0604030504040204" pitchFamily="34" charset="0"/>
              </a:rPr>
              <a:t>?</a:t>
            </a:r>
          </a:p>
          <a:p>
            <a:r>
              <a:rPr lang="en-US" dirty="0" smtClean="0">
                <a:ea typeface="Tahoma" panose="020B0604030504040204" pitchFamily="34" charset="0"/>
                <a:cs typeface="Tahoma" panose="020B0604030504040204" pitchFamily="34" charset="0"/>
              </a:rPr>
              <a:t>Has </a:t>
            </a:r>
            <a:r>
              <a:rPr lang="en-US" dirty="0">
                <a:ea typeface="Tahoma" panose="020B0604030504040204" pitchFamily="34" charset="0"/>
                <a:cs typeface="Tahoma" panose="020B0604030504040204" pitchFamily="34" charset="0"/>
              </a:rPr>
              <a:t>the division ensured that Title I instructional paraprofessionals meet qualification requirements?</a:t>
            </a:r>
            <a:endParaRPr lang="en-US" dirty="0" smtClean="0">
              <a:ea typeface="Tahoma" panose="020B0604030504040204" pitchFamily="34" charset="0"/>
              <a:cs typeface="Tahoma" panose="020B0604030504040204" pitchFamily="34" charset="0"/>
            </a:endParaRPr>
          </a:p>
          <a:p>
            <a:endParaRPr lang="en-US"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17641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1120"/>
            <a:ext cx="9144000" cy="970430"/>
          </a:xfrm>
        </p:spPr>
        <p:txBody>
          <a:bodyPr>
            <a:noAutofit/>
          </a:bodyPr>
          <a:lstStyle/>
          <a:p>
            <a:pPr algn="ctr"/>
            <a:r>
              <a:rPr lang="en-US" altLang="en-US" sz="3000" b="1" dirty="0" smtClean="0">
                <a:latin typeface="+mn-lt"/>
                <a:ea typeface="Tahoma" panose="020B0604030504040204" pitchFamily="34" charset="0"/>
                <a:cs typeface="Tahoma" panose="020B0604030504040204" pitchFamily="34" charset="0"/>
              </a:rPr>
              <a:t>2019-2020 </a:t>
            </a:r>
            <a:r>
              <a:rPr lang="en-US" altLang="en-US" sz="3000" b="1" dirty="0">
                <a:latin typeface="+mn-lt"/>
                <a:ea typeface="Tahoma" panose="020B0604030504040204" pitchFamily="34" charset="0"/>
                <a:cs typeface="Tahoma" panose="020B0604030504040204" pitchFamily="34" charset="0"/>
              </a:rPr>
              <a:t>- Title I Part A </a:t>
            </a:r>
            <a:r>
              <a:rPr lang="en-US" altLang="en-US" sz="3000" b="1" dirty="0" smtClean="0">
                <a:latin typeface="+mn-lt"/>
                <a:ea typeface="Tahoma" panose="020B0604030504040204" pitchFamily="34" charset="0"/>
                <a:cs typeface="Tahoma" panose="020B0604030504040204" pitchFamily="34" charset="0"/>
              </a:rPr>
              <a:t>Findings – </a:t>
            </a:r>
            <a:br>
              <a:rPr lang="en-US" altLang="en-US" sz="3000" b="1" dirty="0" smtClean="0">
                <a:latin typeface="+mn-lt"/>
                <a:ea typeface="Tahoma" panose="020B0604030504040204" pitchFamily="34" charset="0"/>
                <a:cs typeface="Tahoma" panose="020B0604030504040204" pitchFamily="34" charset="0"/>
              </a:rPr>
            </a:br>
            <a:r>
              <a:rPr lang="en-US" altLang="en-US" sz="3000" b="1" dirty="0" smtClean="0">
                <a:latin typeface="+mn-lt"/>
                <a:ea typeface="Tahoma" panose="020B0604030504040204" pitchFamily="34" charset="0"/>
                <a:cs typeface="Tahoma" panose="020B0604030504040204" pitchFamily="34" charset="0"/>
              </a:rPr>
              <a:t>30 Day Letter</a:t>
            </a:r>
            <a:endParaRPr lang="en-US" altLang="en-US" sz="1350" b="1" dirty="0">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p:txBody>
          <a:bodyPr>
            <a:normAutofit/>
          </a:bodyPr>
          <a:lstStyle/>
          <a:p>
            <a:r>
              <a:rPr lang="en-US" dirty="0">
                <a:ea typeface="Tahoma" panose="020B0604030504040204" pitchFamily="34" charset="0"/>
                <a:cs typeface="Tahoma" panose="020B0604030504040204" pitchFamily="34" charset="0"/>
              </a:rPr>
              <a:t>How does the LEA ensure compliance with parental notification requirements, to the extent practicable in a language the parents can understand</a:t>
            </a:r>
            <a:r>
              <a:rPr lang="en-US" dirty="0" smtClean="0">
                <a:ea typeface="Tahoma" panose="020B0604030504040204" pitchFamily="34" charset="0"/>
                <a:cs typeface="Tahoma" panose="020B0604030504040204" pitchFamily="34" charset="0"/>
              </a:rPr>
              <a:t>, </a:t>
            </a:r>
            <a:r>
              <a:rPr lang="en-US" dirty="0">
                <a:ea typeface="Tahoma" panose="020B0604030504040204" pitchFamily="34" charset="0"/>
                <a:cs typeface="Tahoma" panose="020B0604030504040204" pitchFamily="34" charset="0"/>
              </a:rPr>
              <a:t>regarding initial and continuing placement of ELs in language instruction educational </a:t>
            </a:r>
            <a:r>
              <a:rPr lang="en-US" dirty="0" smtClean="0">
                <a:ea typeface="Tahoma" panose="020B0604030504040204" pitchFamily="34" charset="0"/>
                <a:cs typeface="Tahoma" panose="020B0604030504040204" pitchFamily="34" charset="0"/>
              </a:rPr>
              <a:t>programs?</a:t>
            </a:r>
          </a:p>
        </p:txBody>
      </p:sp>
    </p:spTree>
    <p:extLst>
      <p:ext uri="{BB962C8B-B14F-4D97-AF65-F5344CB8AC3E}">
        <p14:creationId xmlns:p14="http://schemas.microsoft.com/office/powerpoint/2010/main" val="9738068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3924</TotalTime>
  <Words>3436</Words>
  <Application>Microsoft Office PowerPoint</Application>
  <PresentationFormat>On-screen Show (16:9)</PresentationFormat>
  <Paragraphs>428</Paragraphs>
  <Slides>63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Arial</vt:lpstr>
      <vt:lpstr>Calibri</vt:lpstr>
      <vt:lpstr>Segoe UI Light</vt:lpstr>
      <vt:lpstr>Tahoma</vt:lpstr>
      <vt:lpstr>Times New Roman</vt:lpstr>
      <vt:lpstr>Verdana</vt:lpstr>
      <vt:lpstr>Office Theme</vt:lpstr>
      <vt:lpstr>PowerPoint Presentation</vt:lpstr>
      <vt:lpstr>Disclaimer</vt:lpstr>
      <vt:lpstr>Agenda</vt:lpstr>
      <vt:lpstr>Programs Monitored on the new  Five-Year Monitoring Schedule</vt:lpstr>
      <vt:lpstr>FPM Webpage</vt:lpstr>
      <vt:lpstr>27 Divisions Scheduled for  FPM in 2020-2021</vt:lpstr>
      <vt:lpstr>27 Divisions Scheduled for  FPM in 2020-2021, continued</vt:lpstr>
      <vt:lpstr>2019-2020 - Title I Part A  Most Common Findings</vt:lpstr>
      <vt:lpstr>2019-2020 - Title I Part A Findings –  30 Day Letter</vt:lpstr>
      <vt:lpstr>2019-2020 - Title I Part A Findings- Assessment Participation Policy</vt:lpstr>
      <vt:lpstr>2019-2020 - Title I Part A Findings- School Board Policy (Section 8546 of ESSA)</vt:lpstr>
      <vt:lpstr>Additional Documentation Requested</vt:lpstr>
      <vt:lpstr>Other Additional Documentation Requested</vt:lpstr>
      <vt:lpstr>Types of Monitoring</vt:lpstr>
      <vt:lpstr>FPM VDOE Timeline</vt:lpstr>
      <vt:lpstr>FPM Division Process</vt:lpstr>
      <vt:lpstr>FPM Division Process  continued</vt:lpstr>
      <vt:lpstr>Follow-up to Monitoring </vt:lpstr>
      <vt:lpstr>Corrective Action Plan</vt:lpstr>
      <vt:lpstr>Corrective Action Plan continued</vt:lpstr>
      <vt:lpstr>FPM Protocol Document Location</vt:lpstr>
      <vt:lpstr>FPM Protocol Document Organization</vt:lpstr>
      <vt:lpstr>FPM Protocol Document Format</vt:lpstr>
      <vt:lpstr>FPM Protocol Questions</vt:lpstr>
      <vt:lpstr>FPM Protocol Question Example</vt:lpstr>
      <vt:lpstr>Acceptable Evidence</vt:lpstr>
      <vt:lpstr>Protocol Expectations </vt:lpstr>
      <vt:lpstr>FPM Evidence Collection</vt:lpstr>
      <vt:lpstr>FPM Evidence Collection continued</vt:lpstr>
      <vt:lpstr>Documentation Expectations</vt:lpstr>
      <vt:lpstr>Documentation Expectations, continued</vt:lpstr>
      <vt:lpstr>Each protocol question should  have its own folder</vt:lpstr>
      <vt:lpstr>Each folder should contain evidence for the protocol item: Question 1.1c -(School Quality Profile Reports)</vt:lpstr>
      <vt:lpstr>Schoolwide Plans</vt:lpstr>
      <vt:lpstr>Schoolwide Plans</vt:lpstr>
      <vt:lpstr>Staff Qualifications</vt:lpstr>
      <vt:lpstr>Parent Input Requirements</vt:lpstr>
      <vt:lpstr>Parent Input</vt:lpstr>
      <vt:lpstr>Parent and Family Engagement Policies </vt:lpstr>
      <vt:lpstr>Division and School PFE Policies </vt:lpstr>
      <vt:lpstr>Annual Meeting</vt:lpstr>
      <vt:lpstr>Meeting with Parents</vt:lpstr>
      <vt:lpstr>Parent Advisory Committee (PAC)</vt:lpstr>
      <vt:lpstr>Parent and Family Engagement: Sign-In Sheets</vt:lpstr>
      <vt:lpstr>Parent Advisory Meeting Highlight:  Prince William County</vt:lpstr>
      <vt:lpstr>ESSA - Parent Notification</vt:lpstr>
      <vt:lpstr>Parent Policy and ELs</vt:lpstr>
      <vt:lpstr>EL Parent Outreach </vt:lpstr>
      <vt:lpstr>Assessment Participation Policy  or  Opt Out Policy</vt:lpstr>
      <vt:lpstr>Head Start Agreement</vt:lpstr>
      <vt:lpstr>Fiduciary – Carryover</vt:lpstr>
      <vt:lpstr>Fiduciary – School Allocations</vt:lpstr>
      <vt:lpstr>School Allocations Highlight</vt:lpstr>
      <vt:lpstr>Time and Attendance</vt:lpstr>
      <vt:lpstr>Supplement not Supplant</vt:lpstr>
      <vt:lpstr>Supplement not Supplant</vt:lpstr>
      <vt:lpstr>Supplement not Supplant Highlight</vt:lpstr>
      <vt:lpstr>Equitable Services</vt:lpstr>
      <vt:lpstr>Foster Care</vt:lpstr>
      <vt:lpstr>Section 8546 Board Policy </vt:lpstr>
      <vt:lpstr>Use Your Resources</vt:lpstr>
      <vt:lpstr>Documents to Use as Evidence</vt:lpstr>
      <vt:lpstr>VDOE Contact Information</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crb29104</dc:creator>
  <cp:lastModifiedBy> </cp:lastModifiedBy>
  <cp:revision>126</cp:revision>
  <dcterms:created xsi:type="dcterms:W3CDTF">2019-02-13T14:37:28Z</dcterms:created>
  <dcterms:modified xsi:type="dcterms:W3CDTF">2020-07-08T16:55:18Z</dcterms:modified>
</cp:coreProperties>
</file>